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54"/>
  </p:notesMasterIdLst>
  <p:sldIdLst>
    <p:sldId id="256" r:id="rId2"/>
    <p:sldId id="275" r:id="rId3"/>
    <p:sldId id="307" r:id="rId4"/>
    <p:sldId id="312" r:id="rId5"/>
    <p:sldId id="270" r:id="rId6"/>
    <p:sldId id="272" r:id="rId7"/>
    <p:sldId id="271" r:id="rId8"/>
    <p:sldId id="322" r:id="rId9"/>
    <p:sldId id="261" r:id="rId10"/>
    <p:sldId id="294" r:id="rId11"/>
    <p:sldId id="295" r:id="rId12"/>
    <p:sldId id="296" r:id="rId13"/>
    <p:sldId id="323" r:id="rId14"/>
    <p:sldId id="290" r:id="rId15"/>
    <p:sldId id="277" r:id="rId16"/>
    <p:sldId id="291" r:id="rId17"/>
    <p:sldId id="281" r:id="rId18"/>
    <p:sldId id="324" r:id="rId19"/>
    <p:sldId id="280" r:id="rId20"/>
    <p:sldId id="282" r:id="rId21"/>
    <p:sldId id="283" r:id="rId22"/>
    <p:sldId id="285" r:id="rId23"/>
    <p:sldId id="286" r:id="rId24"/>
    <p:sldId id="287" r:id="rId25"/>
    <p:sldId id="320" r:id="rId26"/>
    <p:sldId id="321" r:id="rId27"/>
    <p:sldId id="297" r:id="rId28"/>
    <p:sldId id="298" r:id="rId29"/>
    <p:sldId id="325" r:id="rId30"/>
    <p:sldId id="305" r:id="rId31"/>
    <p:sldId id="301" r:id="rId32"/>
    <p:sldId id="303" r:id="rId33"/>
    <p:sldId id="304" r:id="rId34"/>
    <p:sldId id="306" r:id="rId35"/>
    <p:sldId id="259" r:id="rId36"/>
    <p:sldId id="314" r:id="rId37"/>
    <p:sldId id="315" r:id="rId38"/>
    <p:sldId id="316" r:id="rId39"/>
    <p:sldId id="317" r:id="rId40"/>
    <p:sldId id="318" r:id="rId41"/>
    <p:sldId id="319" r:id="rId42"/>
    <p:sldId id="313" r:id="rId43"/>
    <p:sldId id="326" r:id="rId44"/>
    <p:sldId id="328" r:id="rId45"/>
    <p:sldId id="267" r:id="rId46"/>
    <p:sldId id="268" r:id="rId47"/>
    <p:sldId id="273" r:id="rId48"/>
    <p:sldId id="288" r:id="rId49"/>
    <p:sldId id="293" r:id="rId50"/>
    <p:sldId id="289" r:id="rId51"/>
    <p:sldId id="309" r:id="rId52"/>
    <p:sldId id="308"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F44F5F-D2CD-41DE-B9BA-588F469A3CFA}" v="13" dt="2017-11-15T10:53:55.512"/>
    <p1510:client id="{C2CBD0B7-047E-4A4F-B5D4-CDDCCD06DC3E}" v="4" dt="2017-11-15T10:54:39.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69251-A8FD-7042-83CD-3E52FC85970C}" type="datetimeFigureOut">
              <a:rPr lang="en-US" smtClean="0"/>
              <a:t>11/15/2017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5BD1C-EC2A-EC4A-A24E-CCAB071699FA}" type="slidenum">
              <a:rPr lang="en-US" smtClean="0"/>
              <a:t>‹#›</a:t>
            </a:fld>
            <a:endParaRPr lang="en-US"/>
          </a:p>
        </p:txBody>
      </p:sp>
    </p:spTree>
    <p:extLst>
      <p:ext uri="{BB962C8B-B14F-4D97-AF65-F5344CB8AC3E}">
        <p14:creationId xmlns:p14="http://schemas.microsoft.com/office/powerpoint/2010/main" val="1060995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Angular es un framework para construir aplicaciones del lado del cliente en HTML y javascript, este framework esta compuesto de un conjunto de librerías algunas opcionales y otra obligatorias. En términos generales se puede crear un aplicación en angular compuesta por una plantilla HTML  (Vista), una clase de componente la cual esta asociada a una plantilla HTML (Controlador) y que sirve para administrar la interacción con la plantilla, Y finalmente se adiciona un servicio (Modelo) la cual puede usarse para conectar la aplicación hacia las API que contienen la lógica de negocio. este es el núcleo básico para el desarrollo de las aplicaciones en angular, cada uno de estos componentes desarrollados puede ser empaquetados en módulos que ayudan a organizar la aplicación en bloques cohesivos de funcionalidad</a:t>
            </a:r>
            <a:endParaRPr lang="en-US"/>
          </a:p>
        </p:txBody>
      </p:sp>
      <p:sp>
        <p:nvSpPr>
          <p:cNvPr id="4" name="Slide Number Placeholder 3"/>
          <p:cNvSpPr>
            <a:spLocks noGrp="1"/>
          </p:cNvSpPr>
          <p:nvPr>
            <p:ph type="sldNum" sz="quarter" idx="10"/>
          </p:nvPr>
        </p:nvSpPr>
        <p:spPr/>
        <p:txBody>
          <a:bodyPr/>
          <a:lstStyle/>
          <a:p>
            <a:fld id="{A3D5BD1C-EC2A-EC4A-A24E-CCAB071699FA}" type="slidenum">
              <a:rPr lang="en-US" smtClean="0"/>
              <a:t>5</a:t>
            </a:fld>
            <a:endParaRPr lang="en-US"/>
          </a:p>
        </p:txBody>
      </p:sp>
    </p:spTree>
    <p:extLst>
      <p:ext uri="{BB962C8B-B14F-4D97-AF65-F5344CB8AC3E}">
        <p14:creationId xmlns:p14="http://schemas.microsoft.com/office/powerpoint/2010/main" val="158775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Angular es un framework para construir aplicaciones del lado del cliente en HTML y javascript, este framework esta compuesto de un conjunto de librerías algunas opcionales y otra obligatorias. En términos generales se puede crear un aplicación en angular compuesta por una plantilla HTML  (Vista), una clase de componente la cual esta asociada a una plantilla HTML (Controlador) y que sirve para administrar la interacción con la plantilla, Y finalmente se adiciona un servicio (Modelo) la cual puede usarse para conectar la aplicación hacia las API que contienen la lógica de negocio. este es el núcleo básico para el desarrollo de las aplicaciones en angular, cada uno de estos componentes desarrollados puede ser empaquetados en módulos que ayudan a organizar la aplicación en bloques cohesivos de funcionalidad</a:t>
            </a:r>
            <a:endParaRPr lang="en-US"/>
          </a:p>
        </p:txBody>
      </p:sp>
      <p:sp>
        <p:nvSpPr>
          <p:cNvPr id="4" name="Slide Number Placeholder 3"/>
          <p:cNvSpPr>
            <a:spLocks noGrp="1"/>
          </p:cNvSpPr>
          <p:nvPr>
            <p:ph type="sldNum" sz="quarter" idx="10"/>
          </p:nvPr>
        </p:nvSpPr>
        <p:spPr/>
        <p:txBody>
          <a:bodyPr/>
          <a:lstStyle/>
          <a:p>
            <a:fld id="{A3D5BD1C-EC2A-EC4A-A24E-CCAB071699FA}" type="slidenum">
              <a:rPr lang="en-US" smtClean="0"/>
              <a:t>6</a:t>
            </a:fld>
            <a:endParaRPr lang="en-US"/>
          </a:p>
        </p:txBody>
      </p:sp>
    </p:spTree>
    <p:extLst>
      <p:ext uri="{BB962C8B-B14F-4D97-AF65-F5344CB8AC3E}">
        <p14:creationId xmlns:p14="http://schemas.microsoft.com/office/powerpoint/2010/main" val="177553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a:t>Hay dos </a:t>
            </a:r>
            <a:r>
              <a:rPr lang="en-US" err="1"/>
              <a:t>campos</a:t>
            </a:r>
            <a:r>
              <a:rPr lang="en-US"/>
              <a:t> </a:t>
            </a:r>
            <a:r>
              <a:rPr lang="en-US" err="1"/>
              <a:t>especiales</a:t>
            </a:r>
            <a:r>
              <a:rPr lang="en-US"/>
              <a:t> </a:t>
            </a:r>
            <a:r>
              <a:rPr lang="en-US" err="1"/>
              <a:t>en</a:t>
            </a:r>
            <a:r>
              <a:rPr lang="en-US"/>
              <a:t> </a:t>
            </a:r>
            <a:r>
              <a:rPr lang="en-US" err="1"/>
              <a:t>nuestro</a:t>
            </a:r>
            <a:r>
              <a:rPr lang="en-US"/>
              <a:t> </a:t>
            </a:r>
            <a:r>
              <a:rPr lang="en-US" err="1"/>
              <a:t>documento</a:t>
            </a:r>
            <a:r>
              <a:rPr lang="en-US"/>
              <a:t>: "_id" y "_rev".</a:t>
            </a:r>
            <a:endParaRPr lang="es-ES"/>
          </a:p>
          <a:p>
            <a:pPr algn="just"/>
            <a:br>
              <a:rPr lang="en-US"/>
            </a:br>
            <a:endParaRPr lang="en-US">
              <a:solidFill>
                <a:srgbClr val="FFFFFF"/>
              </a:solidFill>
            </a:endParaRPr>
          </a:p>
          <a:p>
            <a:pPr algn="just"/>
            <a:r>
              <a:rPr lang="en-US">
                <a:solidFill>
                  <a:srgbClr val="FFFFFF"/>
                </a:solidFill>
              </a:rPr>
              <a:t>El campo "_id" </a:t>
            </a:r>
            <a:r>
              <a:rPr lang="en-US" err="1">
                <a:solidFill>
                  <a:srgbClr val="FFFFFF"/>
                </a:solidFill>
              </a:rPr>
              <a:t>es</a:t>
            </a:r>
            <a:r>
              <a:rPr lang="en-US">
                <a:solidFill>
                  <a:srgbClr val="FFFFFF"/>
                </a:solidFill>
              </a:rPr>
              <a:t> un campo que </a:t>
            </a:r>
            <a:r>
              <a:rPr lang="en-US" err="1">
                <a:solidFill>
                  <a:srgbClr val="FFFFFF"/>
                </a:solidFill>
              </a:rPr>
              <a:t>identifica</a:t>
            </a:r>
            <a:r>
              <a:rPr lang="en-US">
                <a:solidFill>
                  <a:srgbClr val="FFFFFF"/>
                </a:solidFill>
              </a:rPr>
              <a:t> a </a:t>
            </a:r>
            <a:r>
              <a:rPr lang="en-US" err="1">
                <a:solidFill>
                  <a:srgbClr val="FFFFFF"/>
                </a:solidFill>
              </a:rPr>
              <a:t>nuestro</a:t>
            </a:r>
            <a:r>
              <a:rPr lang="en-US">
                <a:solidFill>
                  <a:srgbClr val="FFFFFF"/>
                </a:solidFill>
              </a:rPr>
              <a:t> </a:t>
            </a:r>
            <a:r>
              <a:rPr lang="en-US" err="1">
                <a:solidFill>
                  <a:srgbClr val="FFFFFF"/>
                </a:solidFill>
              </a:rPr>
              <a:t>documento</a:t>
            </a:r>
            <a:r>
              <a:rPr lang="en-US">
                <a:solidFill>
                  <a:srgbClr val="FFFFFF"/>
                </a:solidFill>
              </a:rPr>
              <a:t>, </a:t>
            </a:r>
            <a:r>
              <a:rPr lang="en-US" err="1">
                <a:solidFill>
                  <a:srgbClr val="FFFFFF"/>
                </a:solidFill>
              </a:rPr>
              <a:t>podemos</a:t>
            </a:r>
            <a:r>
              <a:rPr lang="en-US">
                <a:solidFill>
                  <a:srgbClr val="FFFFFF"/>
                </a:solidFill>
              </a:rPr>
              <a:t> </a:t>
            </a:r>
            <a:r>
              <a:rPr lang="en-US" err="1">
                <a:solidFill>
                  <a:srgbClr val="FFFFFF"/>
                </a:solidFill>
              </a:rPr>
              <a:t>definirlo</a:t>
            </a:r>
            <a:r>
              <a:rPr lang="en-US">
                <a:solidFill>
                  <a:srgbClr val="FFFFFF"/>
                </a:solidFill>
              </a:rPr>
              <a:t> </a:t>
            </a:r>
            <a:r>
              <a:rPr lang="en-US" err="1">
                <a:solidFill>
                  <a:srgbClr val="FFFFFF"/>
                </a:solidFill>
              </a:rPr>
              <a:t>nosotros</a:t>
            </a:r>
            <a:r>
              <a:rPr lang="en-US">
                <a:solidFill>
                  <a:srgbClr val="FFFFFF"/>
                </a:solidFill>
              </a:rPr>
              <a:t> </a:t>
            </a:r>
            <a:r>
              <a:rPr lang="en-US" err="1">
                <a:solidFill>
                  <a:srgbClr val="FFFFFF"/>
                </a:solidFill>
              </a:rPr>
              <a:t>mismos</a:t>
            </a:r>
            <a:r>
              <a:rPr lang="en-US">
                <a:solidFill>
                  <a:srgbClr val="FFFFFF"/>
                </a:solidFill>
              </a:rPr>
              <a:t>, </a:t>
            </a:r>
            <a:r>
              <a:rPr lang="en-US" err="1">
                <a:solidFill>
                  <a:srgbClr val="FFFFFF"/>
                </a:solidFill>
              </a:rPr>
              <a:t>pero</a:t>
            </a:r>
            <a:r>
              <a:rPr lang="en-US">
                <a:solidFill>
                  <a:srgbClr val="FFFFFF"/>
                </a:solidFill>
              </a:rPr>
              <a:t> </a:t>
            </a:r>
            <a:r>
              <a:rPr lang="en-US" err="1">
                <a:solidFill>
                  <a:srgbClr val="FFFFFF"/>
                </a:solidFill>
              </a:rPr>
              <a:t>es</a:t>
            </a:r>
            <a:r>
              <a:rPr lang="en-US">
                <a:solidFill>
                  <a:srgbClr val="FFFFFF"/>
                </a:solidFill>
              </a:rPr>
              <a:t> </a:t>
            </a:r>
            <a:r>
              <a:rPr lang="en-US" err="1">
                <a:solidFill>
                  <a:srgbClr val="FFFFFF"/>
                </a:solidFill>
              </a:rPr>
              <a:t>mejor</a:t>
            </a:r>
            <a:r>
              <a:rPr lang="en-US">
                <a:solidFill>
                  <a:srgbClr val="FFFFFF"/>
                </a:solidFill>
              </a:rPr>
              <a:t> </a:t>
            </a:r>
            <a:r>
              <a:rPr lang="en-US" err="1">
                <a:solidFill>
                  <a:srgbClr val="FFFFFF"/>
                </a:solidFill>
              </a:rPr>
              <a:t>si</a:t>
            </a:r>
            <a:r>
              <a:rPr lang="en-US">
                <a:solidFill>
                  <a:srgbClr val="FFFFFF"/>
                </a:solidFill>
              </a:rPr>
              <a:t> </a:t>
            </a:r>
            <a:r>
              <a:rPr lang="en-US" err="1">
                <a:solidFill>
                  <a:srgbClr val="FFFFFF"/>
                </a:solidFill>
              </a:rPr>
              <a:t>dejamos</a:t>
            </a:r>
            <a:r>
              <a:rPr lang="en-US">
                <a:solidFill>
                  <a:srgbClr val="FFFFFF"/>
                </a:solidFill>
              </a:rPr>
              <a:t> que el </a:t>
            </a:r>
            <a:r>
              <a:rPr lang="en-US" err="1">
                <a:solidFill>
                  <a:srgbClr val="FFFFFF"/>
                </a:solidFill>
              </a:rPr>
              <a:t>sistema</a:t>
            </a:r>
            <a:r>
              <a:rPr lang="en-US">
                <a:solidFill>
                  <a:srgbClr val="FFFFFF"/>
                </a:solidFill>
              </a:rPr>
              <a:t> le </a:t>
            </a:r>
            <a:r>
              <a:rPr lang="en-US" err="1">
                <a:solidFill>
                  <a:srgbClr val="FFFFFF"/>
                </a:solidFill>
              </a:rPr>
              <a:t>asigne</a:t>
            </a:r>
            <a:r>
              <a:rPr lang="en-US">
                <a:solidFill>
                  <a:srgbClr val="FFFFFF"/>
                </a:solidFill>
              </a:rPr>
              <a:t> </a:t>
            </a:r>
            <a:r>
              <a:rPr lang="en-US" err="1">
                <a:solidFill>
                  <a:srgbClr val="FFFFFF"/>
                </a:solidFill>
              </a:rPr>
              <a:t>su</a:t>
            </a:r>
            <a:r>
              <a:rPr lang="en-US">
                <a:solidFill>
                  <a:srgbClr val="FFFFFF"/>
                </a:solidFill>
              </a:rPr>
              <a:t> valor, </a:t>
            </a:r>
            <a:r>
              <a:rPr lang="en-US" err="1">
                <a:solidFill>
                  <a:srgbClr val="FFFFFF"/>
                </a:solidFill>
              </a:rPr>
              <a:t>pues</a:t>
            </a:r>
            <a:r>
              <a:rPr lang="en-US">
                <a:solidFill>
                  <a:srgbClr val="FFFFFF"/>
                </a:solidFill>
              </a:rPr>
              <a:t> </a:t>
            </a:r>
            <a:r>
              <a:rPr lang="en-US" err="1">
                <a:solidFill>
                  <a:srgbClr val="FFFFFF"/>
                </a:solidFill>
              </a:rPr>
              <a:t>generará</a:t>
            </a:r>
            <a:r>
              <a:rPr lang="en-US">
                <a:solidFill>
                  <a:srgbClr val="FFFFFF"/>
                </a:solidFill>
              </a:rPr>
              <a:t> un ID </a:t>
            </a:r>
            <a:r>
              <a:rPr lang="en-US" err="1">
                <a:solidFill>
                  <a:srgbClr val="FFFFFF"/>
                </a:solidFill>
              </a:rPr>
              <a:t>unico</a:t>
            </a:r>
            <a:r>
              <a:rPr lang="en-US">
                <a:solidFill>
                  <a:srgbClr val="FFFFFF"/>
                </a:solidFill>
              </a:rPr>
              <a:t> Universal, </a:t>
            </a:r>
            <a:r>
              <a:rPr lang="en-US" err="1">
                <a:solidFill>
                  <a:srgbClr val="FFFFFF"/>
                </a:solidFill>
              </a:rPr>
              <a:t>cosa</a:t>
            </a:r>
            <a:r>
              <a:rPr lang="en-US">
                <a:solidFill>
                  <a:srgbClr val="FFFFFF"/>
                </a:solidFill>
              </a:rPr>
              <a:t> de </a:t>
            </a:r>
            <a:r>
              <a:rPr lang="en-US" err="1">
                <a:solidFill>
                  <a:srgbClr val="FFFFFF"/>
                </a:solidFill>
              </a:rPr>
              <a:t>bastante</a:t>
            </a:r>
            <a:r>
              <a:rPr lang="en-US">
                <a:solidFill>
                  <a:srgbClr val="FFFFFF"/>
                </a:solidFill>
              </a:rPr>
              <a:t> </a:t>
            </a:r>
            <a:r>
              <a:rPr lang="en-US" err="1">
                <a:solidFill>
                  <a:srgbClr val="FFFFFF"/>
                </a:solidFill>
              </a:rPr>
              <a:t>beneficio</a:t>
            </a:r>
            <a:r>
              <a:rPr lang="en-US">
                <a:solidFill>
                  <a:srgbClr val="FFFFFF"/>
                </a:solidFill>
              </a:rPr>
              <a:t> </a:t>
            </a:r>
            <a:r>
              <a:rPr lang="en-US" err="1">
                <a:solidFill>
                  <a:srgbClr val="FFFFFF"/>
                </a:solidFill>
              </a:rPr>
              <a:t>cuando</a:t>
            </a:r>
            <a:r>
              <a:rPr lang="en-US">
                <a:solidFill>
                  <a:srgbClr val="FFFFFF"/>
                </a:solidFill>
              </a:rPr>
              <a:t> </a:t>
            </a:r>
            <a:r>
              <a:rPr lang="en-US" err="1">
                <a:solidFill>
                  <a:srgbClr val="FFFFFF"/>
                </a:solidFill>
              </a:rPr>
              <a:t>tratamos</a:t>
            </a:r>
            <a:r>
              <a:rPr lang="en-US">
                <a:solidFill>
                  <a:srgbClr val="FFFFFF"/>
                </a:solidFill>
              </a:rPr>
              <a:t> </a:t>
            </a:r>
            <a:r>
              <a:rPr lang="en-US" err="1">
                <a:solidFill>
                  <a:srgbClr val="FFFFFF"/>
                </a:solidFill>
              </a:rPr>
              <a:t>temas</a:t>
            </a:r>
            <a:r>
              <a:rPr lang="en-US">
                <a:solidFill>
                  <a:srgbClr val="FFFFFF"/>
                </a:solidFill>
              </a:rPr>
              <a:t> </a:t>
            </a:r>
            <a:r>
              <a:rPr lang="en-US" err="1">
                <a:solidFill>
                  <a:srgbClr val="FFFFFF"/>
                </a:solidFill>
              </a:rPr>
              <a:t>como</a:t>
            </a:r>
            <a:r>
              <a:rPr lang="en-US">
                <a:solidFill>
                  <a:srgbClr val="FFFFFF"/>
                </a:solidFill>
              </a:rPr>
              <a:t> </a:t>
            </a:r>
            <a:r>
              <a:rPr lang="en-US" err="1">
                <a:solidFill>
                  <a:srgbClr val="FFFFFF"/>
                </a:solidFill>
              </a:rPr>
              <a:t>replicar</a:t>
            </a:r>
            <a:r>
              <a:rPr lang="en-US">
                <a:solidFill>
                  <a:srgbClr val="FFFFFF"/>
                </a:solidFill>
              </a:rPr>
              <a:t> la base de </a:t>
            </a:r>
            <a:r>
              <a:rPr lang="en-US" err="1">
                <a:solidFill>
                  <a:srgbClr val="FFFFFF"/>
                </a:solidFill>
              </a:rPr>
              <a:t>datos</a:t>
            </a:r>
            <a:r>
              <a:rPr lang="en-US">
                <a:solidFill>
                  <a:srgbClr val="FFFFFF"/>
                </a:solidFill>
              </a:rPr>
              <a:t> o </a:t>
            </a:r>
            <a:r>
              <a:rPr lang="en-US" err="1">
                <a:solidFill>
                  <a:srgbClr val="FFFFFF"/>
                </a:solidFill>
              </a:rPr>
              <a:t>sincronizar</a:t>
            </a:r>
            <a:r>
              <a:rPr lang="en-US">
                <a:solidFill>
                  <a:srgbClr val="FFFFFF"/>
                </a:solidFill>
              </a:rPr>
              <a:t> la base de </a:t>
            </a:r>
            <a:r>
              <a:rPr lang="en-US" err="1">
                <a:solidFill>
                  <a:srgbClr val="FFFFFF"/>
                </a:solidFill>
              </a:rPr>
              <a:t>datos</a:t>
            </a:r>
            <a:r>
              <a:rPr lang="en-US">
                <a:solidFill>
                  <a:srgbClr val="FFFFFF"/>
                </a:solidFill>
              </a:rPr>
              <a:t>.</a:t>
            </a:r>
            <a:endParaRPr lang="es-ES">
              <a:solidFill>
                <a:srgbClr val="FFFFFF"/>
              </a:solidFill>
            </a:endParaRPr>
          </a:p>
          <a:p>
            <a:pPr algn="just"/>
            <a:r>
              <a:rPr lang="en-US">
                <a:solidFill>
                  <a:srgbClr val="FFFFFF"/>
                </a:solidFill>
              </a:rPr>
              <a:t>El campo "_rev" </a:t>
            </a:r>
            <a:r>
              <a:rPr lang="en-US" err="1">
                <a:solidFill>
                  <a:srgbClr val="FFFFFF"/>
                </a:solidFill>
              </a:rPr>
              <a:t>nos</a:t>
            </a:r>
            <a:r>
              <a:rPr lang="en-US">
                <a:solidFill>
                  <a:srgbClr val="FFFFFF"/>
                </a:solidFill>
              </a:rPr>
              <a:t> </a:t>
            </a:r>
            <a:r>
              <a:rPr lang="en-US" err="1">
                <a:solidFill>
                  <a:srgbClr val="FFFFFF"/>
                </a:solidFill>
              </a:rPr>
              <a:t>sirve</a:t>
            </a:r>
            <a:r>
              <a:rPr lang="en-US">
                <a:solidFill>
                  <a:srgbClr val="FFFFFF"/>
                </a:solidFill>
              </a:rPr>
              <a:t> para saber que "</a:t>
            </a:r>
            <a:r>
              <a:rPr lang="en-US" err="1">
                <a:solidFill>
                  <a:srgbClr val="FFFFFF"/>
                </a:solidFill>
              </a:rPr>
              <a:t>versión</a:t>
            </a:r>
            <a:r>
              <a:rPr lang="en-US">
                <a:solidFill>
                  <a:srgbClr val="FFFFFF"/>
                </a:solidFill>
              </a:rPr>
              <a:t>" del </a:t>
            </a:r>
            <a:r>
              <a:rPr lang="en-US" err="1">
                <a:solidFill>
                  <a:srgbClr val="FFFFFF"/>
                </a:solidFill>
              </a:rPr>
              <a:t>archivo</a:t>
            </a:r>
            <a:r>
              <a:rPr lang="en-US">
                <a:solidFill>
                  <a:srgbClr val="FFFFFF"/>
                </a:solidFill>
              </a:rPr>
              <a:t> </a:t>
            </a:r>
            <a:r>
              <a:rPr lang="en-US" err="1">
                <a:solidFill>
                  <a:srgbClr val="FFFFFF"/>
                </a:solidFill>
              </a:rPr>
              <a:t>estamos</a:t>
            </a:r>
            <a:r>
              <a:rPr lang="en-US">
                <a:solidFill>
                  <a:srgbClr val="FFFFFF"/>
                </a:solidFill>
              </a:rPr>
              <a:t> </a:t>
            </a:r>
            <a:r>
              <a:rPr lang="en-US" err="1">
                <a:solidFill>
                  <a:srgbClr val="FFFFFF"/>
                </a:solidFill>
              </a:rPr>
              <a:t>modificando</a:t>
            </a:r>
            <a:r>
              <a:rPr lang="en-US">
                <a:solidFill>
                  <a:srgbClr val="FFFFFF"/>
                </a:solidFill>
              </a:rPr>
              <a:t>, </a:t>
            </a:r>
            <a:r>
              <a:rPr lang="en-US" err="1">
                <a:solidFill>
                  <a:srgbClr val="FFFFFF"/>
                </a:solidFill>
              </a:rPr>
              <a:t>cada</a:t>
            </a:r>
            <a:r>
              <a:rPr lang="en-US">
                <a:solidFill>
                  <a:srgbClr val="FFFFFF"/>
                </a:solidFill>
              </a:rPr>
              <a:t> </a:t>
            </a:r>
            <a:r>
              <a:rPr lang="en-US" err="1">
                <a:solidFill>
                  <a:srgbClr val="FFFFFF"/>
                </a:solidFill>
              </a:rPr>
              <a:t>vez</a:t>
            </a:r>
            <a:r>
              <a:rPr lang="en-US">
                <a:solidFill>
                  <a:srgbClr val="FFFFFF"/>
                </a:solidFill>
              </a:rPr>
              <a:t> que </a:t>
            </a:r>
            <a:r>
              <a:rPr lang="en-US" err="1">
                <a:solidFill>
                  <a:srgbClr val="FFFFFF"/>
                </a:solidFill>
              </a:rPr>
              <a:t>modificamos</a:t>
            </a:r>
            <a:r>
              <a:rPr lang="en-US">
                <a:solidFill>
                  <a:srgbClr val="FFFFFF"/>
                </a:solidFill>
              </a:rPr>
              <a:t> </a:t>
            </a:r>
            <a:r>
              <a:rPr lang="en-US" err="1">
                <a:solidFill>
                  <a:srgbClr val="FFFFFF"/>
                </a:solidFill>
              </a:rPr>
              <a:t>nuestro</a:t>
            </a:r>
            <a:r>
              <a:rPr lang="en-US">
                <a:solidFill>
                  <a:srgbClr val="FFFFFF"/>
                </a:solidFill>
              </a:rPr>
              <a:t> </a:t>
            </a:r>
            <a:r>
              <a:rPr lang="en-US" err="1">
                <a:solidFill>
                  <a:srgbClr val="FFFFFF"/>
                </a:solidFill>
              </a:rPr>
              <a:t>archivo</a:t>
            </a:r>
            <a:r>
              <a:rPr lang="en-US">
                <a:solidFill>
                  <a:srgbClr val="FFFFFF"/>
                </a:solidFill>
              </a:rPr>
              <a:t>, se </a:t>
            </a:r>
            <a:r>
              <a:rPr lang="en-US" err="1">
                <a:solidFill>
                  <a:srgbClr val="FFFFFF"/>
                </a:solidFill>
              </a:rPr>
              <a:t>aumenta</a:t>
            </a:r>
            <a:r>
              <a:rPr lang="en-US">
                <a:solidFill>
                  <a:srgbClr val="FFFFFF"/>
                </a:solidFill>
              </a:rPr>
              <a:t> +1 </a:t>
            </a:r>
            <a:r>
              <a:rPr lang="en-US" err="1">
                <a:solidFill>
                  <a:srgbClr val="FFFFFF"/>
                </a:solidFill>
              </a:rPr>
              <a:t>en</a:t>
            </a:r>
            <a:r>
              <a:rPr lang="en-US">
                <a:solidFill>
                  <a:srgbClr val="FFFFFF"/>
                </a:solidFill>
              </a:rPr>
              <a:t> el </a:t>
            </a:r>
            <a:r>
              <a:rPr lang="en-US" err="1">
                <a:solidFill>
                  <a:srgbClr val="FFFFFF"/>
                </a:solidFill>
              </a:rPr>
              <a:t>numero</a:t>
            </a:r>
            <a:r>
              <a:rPr lang="en-US">
                <a:solidFill>
                  <a:srgbClr val="FFFFFF"/>
                </a:solidFill>
              </a:rPr>
              <a:t> de </a:t>
            </a:r>
            <a:r>
              <a:rPr lang="en-US" err="1">
                <a:solidFill>
                  <a:srgbClr val="FFFFFF"/>
                </a:solidFill>
              </a:rPr>
              <a:t>versión</a:t>
            </a:r>
            <a:r>
              <a:rPr lang="en-US">
                <a:solidFill>
                  <a:srgbClr val="FFFFFF"/>
                </a:solidFill>
              </a:rPr>
              <a:t>.</a:t>
            </a:r>
            <a:endParaRPr lang="es-ES">
              <a:solidFill>
                <a:srgbClr val="FFFFFF"/>
              </a:solidFill>
            </a:endParaRPr>
          </a:p>
          <a:p>
            <a:endParaRPr lang="en-US"/>
          </a:p>
        </p:txBody>
      </p:sp>
      <p:sp>
        <p:nvSpPr>
          <p:cNvPr id="4" name="Marcador de número de diapositiva 3"/>
          <p:cNvSpPr>
            <a:spLocks noGrp="1"/>
          </p:cNvSpPr>
          <p:nvPr>
            <p:ph type="sldNum" sz="quarter" idx="10"/>
          </p:nvPr>
        </p:nvSpPr>
        <p:spPr/>
        <p:txBody>
          <a:bodyPr/>
          <a:lstStyle/>
          <a:p>
            <a:fld id="{A3D5BD1C-EC2A-EC4A-A24E-CCAB071699FA}" type="slidenum">
              <a:rPr lang="en-US" smtClean="0"/>
              <a:t>31</a:t>
            </a:fld>
            <a:endParaRPr lang="en-US"/>
          </a:p>
        </p:txBody>
      </p:sp>
    </p:spTree>
    <p:extLst>
      <p:ext uri="{BB962C8B-B14F-4D97-AF65-F5344CB8AC3E}">
        <p14:creationId xmlns:p14="http://schemas.microsoft.com/office/powerpoint/2010/main" val="284807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solidFill>
                  <a:srgbClr val="FFFFFF"/>
                </a:solidFill>
              </a:rPr>
              <a:t>No </a:t>
            </a:r>
            <a:r>
              <a:rPr lang="en-US" err="1">
                <a:solidFill>
                  <a:srgbClr val="FFFFFF"/>
                </a:solidFill>
              </a:rPr>
              <a:t>posee</a:t>
            </a:r>
            <a:r>
              <a:rPr lang="en-US">
                <a:solidFill>
                  <a:srgbClr val="FFFFFF"/>
                </a:solidFill>
              </a:rPr>
              <a:t> </a:t>
            </a:r>
            <a:r>
              <a:rPr lang="en-US" err="1">
                <a:solidFill>
                  <a:srgbClr val="FFFFFF"/>
                </a:solidFill>
              </a:rPr>
              <a:t>estructura</a:t>
            </a:r>
            <a:r>
              <a:rPr lang="en-US">
                <a:solidFill>
                  <a:srgbClr val="FFFFFF"/>
                </a:solidFill>
              </a:rPr>
              <a:t> </a:t>
            </a:r>
            <a:r>
              <a:rPr lang="en-US" err="1">
                <a:solidFill>
                  <a:srgbClr val="FFFFFF"/>
                </a:solidFill>
              </a:rPr>
              <a:t>fija</a:t>
            </a:r>
            <a:r>
              <a:rPr lang="en-US">
                <a:solidFill>
                  <a:srgbClr val="FFFFFF"/>
                </a:solidFill>
              </a:rPr>
              <a:t>, </a:t>
            </a:r>
            <a:r>
              <a:rPr lang="en-US" err="1">
                <a:solidFill>
                  <a:srgbClr val="FFFFFF"/>
                </a:solidFill>
              </a:rPr>
              <a:t>es</a:t>
            </a:r>
            <a:r>
              <a:rPr lang="en-US">
                <a:solidFill>
                  <a:srgbClr val="FFFFFF"/>
                </a:solidFill>
              </a:rPr>
              <a:t> </a:t>
            </a:r>
            <a:r>
              <a:rPr lang="en-US" err="1">
                <a:solidFill>
                  <a:srgbClr val="FFFFFF"/>
                </a:solidFill>
              </a:rPr>
              <a:t>decir</a:t>
            </a:r>
            <a:r>
              <a:rPr lang="en-US">
                <a:solidFill>
                  <a:srgbClr val="FFFFFF"/>
                </a:solidFill>
              </a:rPr>
              <a:t> que no </a:t>
            </a:r>
            <a:r>
              <a:rPr lang="en-US" err="1">
                <a:solidFill>
                  <a:srgbClr val="FFFFFF"/>
                </a:solidFill>
              </a:rPr>
              <a:t>siempre</a:t>
            </a:r>
            <a:r>
              <a:rPr lang="en-US">
                <a:solidFill>
                  <a:srgbClr val="FFFFFF"/>
                </a:solidFill>
              </a:rPr>
              <a:t> se le </a:t>
            </a:r>
            <a:r>
              <a:rPr lang="en-US" err="1">
                <a:solidFill>
                  <a:srgbClr val="FFFFFF"/>
                </a:solidFill>
              </a:rPr>
              <a:t>deben</a:t>
            </a:r>
            <a:r>
              <a:rPr lang="en-US">
                <a:solidFill>
                  <a:srgbClr val="FFFFFF"/>
                </a:solidFill>
              </a:rPr>
              <a:t> </a:t>
            </a:r>
            <a:r>
              <a:rPr lang="en-US" err="1">
                <a:solidFill>
                  <a:srgbClr val="FFFFFF"/>
                </a:solidFill>
              </a:rPr>
              <a:t>guardar</a:t>
            </a:r>
            <a:r>
              <a:rPr lang="en-US">
                <a:solidFill>
                  <a:srgbClr val="FFFFFF"/>
                </a:solidFill>
              </a:rPr>
              <a:t> </a:t>
            </a:r>
            <a:r>
              <a:rPr lang="en-US" err="1">
                <a:solidFill>
                  <a:srgbClr val="FFFFFF"/>
                </a:solidFill>
              </a:rPr>
              <a:t>los</a:t>
            </a:r>
            <a:r>
              <a:rPr lang="en-US">
                <a:solidFill>
                  <a:srgbClr val="FFFFFF"/>
                </a:solidFill>
              </a:rPr>
              <a:t> </a:t>
            </a:r>
            <a:r>
              <a:rPr lang="en-US" err="1">
                <a:solidFill>
                  <a:srgbClr val="FFFFFF"/>
                </a:solidFill>
              </a:rPr>
              <a:t>mismos</a:t>
            </a:r>
            <a:r>
              <a:rPr lang="en-US">
                <a:solidFill>
                  <a:srgbClr val="FFFFFF"/>
                </a:solidFill>
              </a:rPr>
              <a:t> </a:t>
            </a:r>
            <a:r>
              <a:rPr lang="en-US" err="1">
                <a:solidFill>
                  <a:srgbClr val="FFFFFF"/>
                </a:solidFill>
              </a:rPr>
              <a:t>campos</a:t>
            </a:r>
            <a:r>
              <a:rPr lang="en-US">
                <a:solidFill>
                  <a:srgbClr val="FFFFFF"/>
                </a:solidFill>
              </a:rPr>
              <a:t> de un "</a:t>
            </a:r>
            <a:r>
              <a:rPr lang="en-US" err="1">
                <a:solidFill>
                  <a:srgbClr val="FFFFFF"/>
                </a:solidFill>
              </a:rPr>
              <a:t>objeto</a:t>
            </a:r>
            <a:r>
              <a:rPr lang="en-US">
                <a:solidFill>
                  <a:srgbClr val="FFFFFF"/>
                </a:solidFill>
              </a:rPr>
              <a:t>", </a:t>
            </a:r>
            <a:r>
              <a:rPr lang="en-US" err="1">
                <a:solidFill>
                  <a:srgbClr val="FFFFFF"/>
                </a:solidFill>
              </a:rPr>
              <a:t>simplemente</a:t>
            </a:r>
            <a:r>
              <a:rPr lang="en-US">
                <a:solidFill>
                  <a:srgbClr val="FFFFFF"/>
                </a:solidFill>
              </a:rPr>
              <a:t> </a:t>
            </a:r>
            <a:r>
              <a:rPr lang="en-US" err="1">
                <a:solidFill>
                  <a:srgbClr val="FFFFFF"/>
                </a:solidFill>
              </a:rPr>
              <a:t>guarda</a:t>
            </a:r>
            <a:r>
              <a:rPr lang="en-US">
                <a:solidFill>
                  <a:srgbClr val="FFFFFF"/>
                </a:solidFill>
              </a:rPr>
              <a:t> lo que </a:t>
            </a:r>
            <a:r>
              <a:rPr lang="en-US" err="1">
                <a:solidFill>
                  <a:srgbClr val="FFFFFF"/>
                </a:solidFill>
              </a:rPr>
              <a:t>haya</a:t>
            </a:r>
            <a:r>
              <a:rPr lang="en-US">
                <a:solidFill>
                  <a:srgbClr val="FFFFFF"/>
                </a:solidFill>
              </a:rPr>
              <a:t>.</a:t>
            </a:r>
          </a:p>
          <a:p>
            <a:r>
              <a:rPr lang="en-US" err="1">
                <a:solidFill>
                  <a:srgbClr val="FFFFFF"/>
                </a:solidFill>
              </a:rPr>
              <a:t>Datos</a:t>
            </a:r>
            <a:r>
              <a:rPr lang="en-US">
                <a:solidFill>
                  <a:srgbClr val="FFFFFF"/>
                </a:solidFill>
              </a:rPr>
              <a:t> </a:t>
            </a:r>
            <a:r>
              <a:rPr lang="en-US" err="1">
                <a:solidFill>
                  <a:srgbClr val="FFFFFF"/>
                </a:solidFill>
              </a:rPr>
              <a:t>contenidos</a:t>
            </a:r>
            <a:r>
              <a:rPr lang="en-US">
                <a:solidFill>
                  <a:srgbClr val="FFFFFF"/>
                </a:solidFill>
              </a:rPr>
              <a:t> </a:t>
            </a:r>
            <a:r>
              <a:rPr lang="en-US" err="1">
                <a:solidFill>
                  <a:srgbClr val="FFFFFF"/>
                </a:solidFill>
              </a:rPr>
              <a:t>en</a:t>
            </a:r>
            <a:r>
              <a:rPr lang="en-US">
                <a:solidFill>
                  <a:srgbClr val="FFFFFF"/>
                </a:solidFill>
              </a:rPr>
              <a:t> </a:t>
            </a:r>
            <a:r>
              <a:rPr lang="en-US" err="1">
                <a:solidFill>
                  <a:srgbClr val="FFFFFF"/>
                </a:solidFill>
              </a:rPr>
              <a:t>si</a:t>
            </a:r>
            <a:r>
              <a:rPr lang="en-US">
                <a:solidFill>
                  <a:srgbClr val="FFFFFF"/>
                </a:solidFill>
              </a:rPr>
              <a:t> </a:t>
            </a:r>
            <a:r>
              <a:rPr lang="en-US" err="1">
                <a:solidFill>
                  <a:srgbClr val="FFFFFF"/>
                </a:solidFill>
              </a:rPr>
              <a:t>mismos</a:t>
            </a:r>
            <a:r>
              <a:rPr lang="en-US">
                <a:solidFill>
                  <a:srgbClr val="FFFFFF"/>
                </a:solidFill>
              </a:rPr>
              <a:t>: </a:t>
            </a:r>
            <a:r>
              <a:rPr lang="en-US" err="1">
                <a:solidFill>
                  <a:srgbClr val="FFFFFF"/>
                </a:solidFill>
              </a:rPr>
              <a:t>Es</a:t>
            </a:r>
            <a:r>
              <a:rPr lang="en-US">
                <a:solidFill>
                  <a:srgbClr val="FFFFFF"/>
                </a:solidFill>
              </a:rPr>
              <a:t> </a:t>
            </a:r>
            <a:r>
              <a:rPr lang="en-US" err="1">
                <a:solidFill>
                  <a:srgbClr val="FFFFFF"/>
                </a:solidFill>
              </a:rPr>
              <a:t>decir</a:t>
            </a:r>
            <a:r>
              <a:rPr lang="en-US">
                <a:solidFill>
                  <a:srgbClr val="FFFFFF"/>
                </a:solidFill>
              </a:rPr>
              <a:t> que </a:t>
            </a:r>
            <a:r>
              <a:rPr lang="en-US" err="1">
                <a:solidFill>
                  <a:srgbClr val="FFFFFF"/>
                </a:solidFill>
              </a:rPr>
              <a:t>toda</a:t>
            </a:r>
            <a:r>
              <a:rPr lang="en-US">
                <a:solidFill>
                  <a:srgbClr val="FFFFFF"/>
                </a:solidFill>
              </a:rPr>
              <a:t> la </a:t>
            </a:r>
            <a:r>
              <a:rPr lang="en-US" err="1">
                <a:solidFill>
                  <a:srgbClr val="FFFFFF"/>
                </a:solidFill>
              </a:rPr>
              <a:t>información</a:t>
            </a:r>
            <a:r>
              <a:rPr lang="en-US">
                <a:solidFill>
                  <a:srgbClr val="FFFFFF"/>
                </a:solidFill>
              </a:rPr>
              <a:t> y </a:t>
            </a:r>
            <a:r>
              <a:rPr lang="en-US" err="1">
                <a:solidFill>
                  <a:srgbClr val="FFFFFF"/>
                </a:solidFill>
              </a:rPr>
              <a:t>referencias</a:t>
            </a:r>
            <a:r>
              <a:rPr lang="en-US">
                <a:solidFill>
                  <a:srgbClr val="FFFFFF"/>
                </a:solidFill>
              </a:rPr>
              <a:t> que se </a:t>
            </a:r>
            <a:r>
              <a:rPr lang="en-US" err="1">
                <a:solidFill>
                  <a:srgbClr val="FFFFFF"/>
                </a:solidFill>
              </a:rPr>
              <a:t>puedan</a:t>
            </a:r>
            <a:r>
              <a:rPr lang="en-US">
                <a:solidFill>
                  <a:srgbClr val="FFFFFF"/>
                </a:solidFill>
              </a:rPr>
              <a:t> </a:t>
            </a:r>
            <a:r>
              <a:rPr lang="en-US" err="1">
                <a:solidFill>
                  <a:srgbClr val="FFFFFF"/>
                </a:solidFill>
              </a:rPr>
              <a:t>hacer</a:t>
            </a:r>
            <a:r>
              <a:rPr lang="en-US">
                <a:solidFill>
                  <a:srgbClr val="FFFFFF"/>
                </a:solidFill>
              </a:rPr>
              <a:t> a "</a:t>
            </a:r>
            <a:r>
              <a:rPr lang="en-US" err="1">
                <a:solidFill>
                  <a:srgbClr val="FFFFFF"/>
                </a:solidFill>
              </a:rPr>
              <a:t>otra</a:t>
            </a:r>
            <a:r>
              <a:rPr lang="en-US">
                <a:solidFill>
                  <a:srgbClr val="FFFFFF"/>
                </a:solidFill>
              </a:rPr>
              <a:t> </a:t>
            </a:r>
            <a:r>
              <a:rPr lang="en-US" err="1">
                <a:solidFill>
                  <a:srgbClr val="FFFFFF"/>
                </a:solidFill>
              </a:rPr>
              <a:t>tabla</a:t>
            </a:r>
            <a:r>
              <a:rPr lang="en-US">
                <a:solidFill>
                  <a:srgbClr val="FFFFFF"/>
                </a:solidFill>
              </a:rPr>
              <a:t>" </a:t>
            </a:r>
            <a:r>
              <a:rPr lang="en-US" err="1">
                <a:solidFill>
                  <a:srgbClr val="FFFFFF"/>
                </a:solidFill>
              </a:rPr>
              <a:t>es</a:t>
            </a:r>
            <a:r>
              <a:rPr lang="en-US">
                <a:solidFill>
                  <a:srgbClr val="FFFFFF"/>
                </a:solidFill>
              </a:rPr>
              <a:t> </a:t>
            </a:r>
            <a:r>
              <a:rPr lang="en-US" err="1">
                <a:solidFill>
                  <a:srgbClr val="FFFFFF"/>
                </a:solidFill>
              </a:rPr>
              <a:t>guardada</a:t>
            </a:r>
            <a:r>
              <a:rPr lang="en-US">
                <a:solidFill>
                  <a:srgbClr val="FFFFFF"/>
                </a:solidFill>
              </a:rPr>
              <a:t> </a:t>
            </a:r>
            <a:r>
              <a:rPr lang="en-US" err="1">
                <a:solidFill>
                  <a:srgbClr val="FFFFFF"/>
                </a:solidFill>
              </a:rPr>
              <a:t>en</a:t>
            </a:r>
            <a:r>
              <a:rPr lang="en-US">
                <a:solidFill>
                  <a:srgbClr val="FFFFFF"/>
                </a:solidFill>
              </a:rPr>
              <a:t> el </a:t>
            </a:r>
            <a:r>
              <a:rPr lang="en-US" err="1">
                <a:solidFill>
                  <a:srgbClr val="FFFFFF"/>
                </a:solidFill>
              </a:rPr>
              <a:t>mismo</a:t>
            </a:r>
            <a:r>
              <a:rPr lang="en-US">
                <a:solidFill>
                  <a:srgbClr val="FFFFFF"/>
                </a:solidFill>
              </a:rPr>
              <a:t> </a:t>
            </a:r>
            <a:r>
              <a:rPr lang="en-US" err="1">
                <a:solidFill>
                  <a:srgbClr val="FFFFFF"/>
                </a:solidFill>
              </a:rPr>
              <a:t>registro</a:t>
            </a:r>
            <a:r>
              <a:rPr lang="en-US">
                <a:solidFill>
                  <a:srgbClr val="FFFFFF"/>
                </a:solidFill>
              </a:rPr>
              <a:t>, </a:t>
            </a:r>
            <a:r>
              <a:rPr lang="en-US" err="1">
                <a:solidFill>
                  <a:srgbClr val="FFFFFF"/>
                </a:solidFill>
              </a:rPr>
              <a:t>siendo</a:t>
            </a:r>
            <a:r>
              <a:rPr lang="en-US">
                <a:solidFill>
                  <a:srgbClr val="FFFFFF"/>
                </a:solidFill>
              </a:rPr>
              <a:t> </a:t>
            </a:r>
            <a:r>
              <a:rPr lang="en-US" err="1">
                <a:solidFill>
                  <a:srgbClr val="FFFFFF"/>
                </a:solidFill>
              </a:rPr>
              <a:t>así</a:t>
            </a:r>
            <a:r>
              <a:rPr lang="en-US">
                <a:solidFill>
                  <a:srgbClr val="FFFFFF"/>
                </a:solidFill>
              </a:rPr>
              <a:t> </a:t>
            </a:r>
            <a:r>
              <a:rPr lang="en-US" err="1">
                <a:solidFill>
                  <a:srgbClr val="FFFFFF"/>
                </a:solidFill>
              </a:rPr>
              <a:t>más</a:t>
            </a:r>
            <a:r>
              <a:rPr lang="en-US">
                <a:solidFill>
                  <a:srgbClr val="FFFFFF"/>
                </a:solidFill>
              </a:rPr>
              <a:t> </a:t>
            </a:r>
            <a:r>
              <a:rPr lang="en-US" err="1">
                <a:solidFill>
                  <a:srgbClr val="FFFFFF"/>
                </a:solidFill>
              </a:rPr>
              <a:t>rápido</a:t>
            </a:r>
            <a:r>
              <a:rPr lang="en-US">
                <a:solidFill>
                  <a:srgbClr val="FFFFFF"/>
                </a:solidFill>
              </a:rPr>
              <a:t> de </a:t>
            </a:r>
            <a:r>
              <a:rPr lang="en-US" err="1">
                <a:solidFill>
                  <a:srgbClr val="FFFFFF"/>
                </a:solidFill>
              </a:rPr>
              <a:t>consultar</a:t>
            </a:r>
            <a:r>
              <a:rPr lang="en-US">
                <a:solidFill>
                  <a:srgbClr val="FFFFFF"/>
                </a:solidFill>
              </a:rPr>
              <a:t>. </a:t>
            </a:r>
            <a:endParaRPr lang="es-ES"/>
          </a:p>
        </p:txBody>
      </p:sp>
      <p:sp>
        <p:nvSpPr>
          <p:cNvPr id="4" name="Marcador de número de diapositiva 3"/>
          <p:cNvSpPr>
            <a:spLocks noGrp="1"/>
          </p:cNvSpPr>
          <p:nvPr>
            <p:ph type="sldNum" sz="quarter" idx="10"/>
          </p:nvPr>
        </p:nvSpPr>
        <p:spPr/>
        <p:txBody>
          <a:bodyPr/>
          <a:lstStyle/>
          <a:p>
            <a:fld id="{A3D5BD1C-EC2A-EC4A-A24E-CCAB071699FA}" type="slidenum">
              <a:rPr lang="en-US" smtClean="0"/>
              <a:t>32</a:t>
            </a:fld>
            <a:endParaRPr lang="en-US"/>
          </a:p>
        </p:txBody>
      </p:sp>
    </p:spTree>
    <p:extLst>
      <p:ext uri="{BB962C8B-B14F-4D97-AF65-F5344CB8AC3E}">
        <p14:creationId xmlns:p14="http://schemas.microsoft.com/office/powerpoint/2010/main" val="383711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err="1"/>
              <a:t>LevelDB</a:t>
            </a:r>
            <a:r>
              <a:rPr lang="en-US"/>
              <a:t> </a:t>
            </a:r>
            <a:r>
              <a:rPr lang="en-US" err="1"/>
              <a:t>es</a:t>
            </a:r>
            <a:r>
              <a:rPr lang="en-US"/>
              <a:t> </a:t>
            </a:r>
            <a:r>
              <a:rPr lang="en-US" err="1"/>
              <a:t>otra</a:t>
            </a:r>
            <a:r>
              <a:rPr lang="en-US"/>
              <a:t> BD no </a:t>
            </a:r>
            <a:r>
              <a:rPr lang="en-US" err="1"/>
              <a:t>relacional</a:t>
            </a:r>
            <a:r>
              <a:rPr lang="en-US"/>
              <a:t>.</a:t>
            </a:r>
          </a:p>
          <a:p>
            <a:r>
              <a:rPr lang="en-US" err="1"/>
              <a:t>CouchDB</a:t>
            </a:r>
            <a:r>
              <a:rPr lang="en-US"/>
              <a:t> se </a:t>
            </a:r>
            <a:r>
              <a:rPr lang="en-US" err="1"/>
              <a:t>ejecuta</a:t>
            </a:r>
            <a:r>
              <a:rPr lang="en-US"/>
              <a:t> </a:t>
            </a:r>
            <a:r>
              <a:rPr lang="en-US" err="1"/>
              <a:t>como</a:t>
            </a:r>
            <a:r>
              <a:rPr lang="en-US"/>
              <a:t> un </a:t>
            </a:r>
            <a:r>
              <a:rPr lang="en-US" err="1"/>
              <a:t>proceso</a:t>
            </a:r>
            <a:r>
              <a:rPr lang="en-US"/>
              <a:t> de base de </a:t>
            </a:r>
            <a:r>
              <a:rPr lang="en-US" err="1"/>
              <a:t>datos</a:t>
            </a:r>
            <a:r>
              <a:rPr lang="en-US"/>
              <a:t> </a:t>
            </a:r>
            <a:r>
              <a:rPr lang="en-US" err="1"/>
              <a:t>separado</a:t>
            </a:r>
            <a:r>
              <a:rPr lang="en-US"/>
              <a:t> junto con el peer. </a:t>
            </a:r>
            <a:r>
              <a:rPr lang="en-US" err="1"/>
              <a:t>Es</a:t>
            </a:r>
            <a:r>
              <a:rPr lang="en-US"/>
              <a:t> </a:t>
            </a:r>
            <a:r>
              <a:rPr lang="en-US" err="1"/>
              <a:t>decir</a:t>
            </a:r>
            <a:r>
              <a:rPr lang="en-US"/>
              <a:t>, al </a:t>
            </a:r>
            <a:r>
              <a:rPr lang="en-US" err="1"/>
              <a:t>iniciar</a:t>
            </a:r>
            <a:r>
              <a:rPr lang="en-US"/>
              <a:t> el framework </a:t>
            </a:r>
            <a:r>
              <a:rPr lang="en-US" err="1"/>
              <a:t>inicia</a:t>
            </a:r>
            <a:r>
              <a:rPr lang="en-US"/>
              <a:t> un </a:t>
            </a:r>
            <a:r>
              <a:rPr lang="en-US" err="1"/>
              <a:t>proceso</a:t>
            </a:r>
            <a:r>
              <a:rPr lang="en-US"/>
              <a:t> que </a:t>
            </a:r>
            <a:r>
              <a:rPr lang="en-US" err="1"/>
              <a:t>levanta</a:t>
            </a:r>
            <a:r>
              <a:rPr lang="en-US"/>
              <a:t> la BD.</a:t>
            </a:r>
          </a:p>
          <a:p>
            <a:r>
              <a:rPr lang="en-US" err="1"/>
              <a:t>Aunque</a:t>
            </a:r>
            <a:r>
              <a:rPr lang="en-US"/>
              <a:t> se </a:t>
            </a:r>
            <a:r>
              <a:rPr lang="en-US" err="1"/>
              <a:t>alberga</a:t>
            </a:r>
            <a:r>
              <a:rPr lang="en-US"/>
              <a:t> </a:t>
            </a:r>
            <a:r>
              <a:rPr lang="en-US" err="1"/>
              <a:t>en</a:t>
            </a:r>
            <a:r>
              <a:rPr lang="en-US"/>
              <a:t> </a:t>
            </a:r>
            <a:r>
              <a:rPr lang="en-US" err="1"/>
              <a:t>contenedores</a:t>
            </a:r>
            <a:r>
              <a:rPr lang="en-US"/>
              <a:t> docker, se </a:t>
            </a:r>
            <a:r>
              <a:rPr lang="en-US" err="1"/>
              <a:t>puede</a:t>
            </a:r>
            <a:r>
              <a:rPr lang="en-US"/>
              <a:t> </a:t>
            </a:r>
            <a:r>
              <a:rPr lang="en-US" err="1"/>
              <a:t>configurar</a:t>
            </a:r>
            <a:r>
              <a:rPr lang="en-US"/>
              <a:t> </a:t>
            </a:r>
            <a:r>
              <a:rPr lang="en-US" err="1"/>
              <a:t>hyperledger</a:t>
            </a:r>
            <a:r>
              <a:rPr lang="en-US"/>
              <a:t> para que </a:t>
            </a:r>
            <a:r>
              <a:rPr lang="en-US" err="1"/>
              <a:t>apunte</a:t>
            </a:r>
            <a:r>
              <a:rPr lang="en-US"/>
              <a:t> a </a:t>
            </a:r>
            <a:r>
              <a:rPr lang="en-US" err="1"/>
              <a:t>una</a:t>
            </a:r>
            <a:r>
              <a:rPr lang="en-US"/>
              <a:t> </a:t>
            </a:r>
            <a:r>
              <a:rPr lang="en-US" err="1"/>
              <a:t>instancia</a:t>
            </a:r>
            <a:r>
              <a:rPr lang="en-US"/>
              <a:t> </a:t>
            </a:r>
            <a:r>
              <a:rPr lang="en-US" err="1"/>
              <a:t>diferente</a:t>
            </a:r>
            <a:r>
              <a:rPr lang="en-US"/>
              <a:t> de </a:t>
            </a:r>
            <a:r>
              <a:rPr lang="en-US" err="1"/>
              <a:t>CouchDB</a:t>
            </a:r>
            <a:r>
              <a:rPr lang="en-US"/>
              <a:t>.</a:t>
            </a:r>
          </a:p>
          <a:p>
            <a:r>
              <a:rPr lang="en-US"/>
              <a:t>Se </a:t>
            </a:r>
            <a:r>
              <a:rPr lang="en-US" err="1"/>
              <a:t>prefiere</a:t>
            </a:r>
            <a:r>
              <a:rPr lang="en-US"/>
              <a:t> </a:t>
            </a:r>
            <a:r>
              <a:rPr lang="en-US" err="1"/>
              <a:t>CouchDB</a:t>
            </a:r>
            <a:r>
              <a:rPr lang="en-US"/>
              <a:t> </a:t>
            </a:r>
            <a:r>
              <a:rPr lang="en-US" err="1"/>
              <a:t>por</a:t>
            </a:r>
            <a:r>
              <a:rPr lang="en-US"/>
              <a:t> </a:t>
            </a:r>
            <a:r>
              <a:rPr lang="en-US" err="1"/>
              <a:t>su</a:t>
            </a:r>
            <a:r>
              <a:rPr lang="en-US"/>
              <a:t> </a:t>
            </a:r>
            <a:r>
              <a:rPr lang="en-US" err="1"/>
              <a:t>capacidad</a:t>
            </a:r>
            <a:r>
              <a:rPr lang="en-US"/>
              <a:t> de </a:t>
            </a:r>
            <a:r>
              <a:rPr lang="en-US" err="1"/>
              <a:t>hacer</a:t>
            </a:r>
            <a:r>
              <a:rPr lang="en-US"/>
              <a:t> </a:t>
            </a:r>
            <a:r>
              <a:rPr lang="en-US" err="1"/>
              <a:t>querys</a:t>
            </a:r>
            <a:r>
              <a:rPr lang="en-US"/>
              <a:t> </a:t>
            </a:r>
            <a:r>
              <a:rPr lang="en-US" err="1"/>
              <a:t>sobre</a:t>
            </a:r>
            <a:r>
              <a:rPr lang="en-US"/>
              <a:t> el </a:t>
            </a:r>
            <a:r>
              <a:rPr lang="en-US" err="1"/>
              <a:t>sistema</a:t>
            </a:r>
            <a:r>
              <a:rPr lang="en-US"/>
              <a:t> a </a:t>
            </a:r>
            <a:r>
              <a:rPr lang="en-US" err="1"/>
              <a:t>desplegar</a:t>
            </a:r>
            <a:r>
              <a:rPr lang="en-US"/>
              <a:t>.</a:t>
            </a:r>
          </a:p>
          <a:p>
            <a:r>
              <a:rPr lang="en-US"/>
              <a:t>Tal </a:t>
            </a:r>
            <a:r>
              <a:rPr lang="en-US" err="1"/>
              <a:t>como</a:t>
            </a:r>
            <a:r>
              <a:rPr lang="en-US"/>
              <a:t> se </a:t>
            </a:r>
            <a:r>
              <a:rPr lang="en-US" err="1"/>
              <a:t>guardan</a:t>
            </a:r>
            <a:r>
              <a:rPr lang="en-US"/>
              <a:t> </a:t>
            </a:r>
            <a:r>
              <a:rPr lang="en-US" err="1"/>
              <a:t>los</a:t>
            </a:r>
            <a:r>
              <a:rPr lang="en-US"/>
              <a:t> </a:t>
            </a:r>
            <a:r>
              <a:rPr lang="en-US" err="1"/>
              <a:t>datos</a:t>
            </a:r>
            <a:r>
              <a:rPr lang="en-US"/>
              <a:t> </a:t>
            </a:r>
            <a:r>
              <a:rPr lang="en-US" err="1"/>
              <a:t>en</a:t>
            </a:r>
            <a:r>
              <a:rPr lang="en-US"/>
              <a:t> </a:t>
            </a:r>
            <a:r>
              <a:rPr lang="en-US" err="1"/>
              <a:t>formato</a:t>
            </a:r>
            <a:r>
              <a:rPr lang="en-US"/>
              <a:t> JSON, </a:t>
            </a:r>
            <a:r>
              <a:rPr lang="en-US" err="1"/>
              <a:t>los</a:t>
            </a:r>
            <a:r>
              <a:rPr lang="en-US"/>
              <a:t> query son </a:t>
            </a:r>
            <a:r>
              <a:rPr lang="en-US" err="1"/>
              <a:t>en</a:t>
            </a:r>
            <a:r>
              <a:rPr lang="en-US"/>
              <a:t> </a:t>
            </a:r>
            <a:r>
              <a:rPr lang="en-US" err="1"/>
              <a:t>formato</a:t>
            </a:r>
            <a:r>
              <a:rPr lang="en-US"/>
              <a:t> JSON.</a:t>
            </a:r>
          </a:p>
          <a:p>
            <a:endParaRPr lang="en-US"/>
          </a:p>
        </p:txBody>
      </p:sp>
      <p:sp>
        <p:nvSpPr>
          <p:cNvPr id="4" name="Marcador de número de diapositiva 3"/>
          <p:cNvSpPr>
            <a:spLocks noGrp="1"/>
          </p:cNvSpPr>
          <p:nvPr>
            <p:ph type="sldNum" sz="quarter" idx="10"/>
          </p:nvPr>
        </p:nvSpPr>
        <p:spPr/>
        <p:txBody>
          <a:bodyPr/>
          <a:lstStyle/>
          <a:p>
            <a:fld id="{A3D5BD1C-EC2A-EC4A-A24E-CCAB071699FA}" type="slidenum">
              <a:rPr lang="en-US" smtClean="0"/>
              <a:t>33</a:t>
            </a:fld>
            <a:endParaRPr lang="en-US"/>
          </a:p>
        </p:txBody>
      </p:sp>
    </p:spTree>
    <p:extLst>
      <p:ext uri="{BB962C8B-B14F-4D97-AF65-F5344CB8AC3E}">
        <p14:creationId xmlns:p14="http://schemas.microsoft.com/office/powerpoint/2010/main" val="3590677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8F874-17E0-4648-98EE-1C9922A3251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0C383D5-F8E0-4D29-B948-517D42262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3B37EA0-717A-4446-A0FE-6420C910EFCC}"/>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B3CBE0FB-D690-4794-A85C-CCC92BA844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B09CA8-FD13-479F-AAA0-D85A7CBBA082}"/>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1410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F89F82-6AB3-4320-8DAA-1A647A58D1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DCECF78-569E-4A27-89C9-A3E9AAC3CEE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A8FF641-F2DE-4DFF-BC7B-9E6ECBED6F2D}"/>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C9EA2429-4E52-4BAD-842E-E6E7EF98AE1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EC6CC4B-03FD-4BC3-A337-4B4E82BF90DB}"/>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17526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8BCB6E-DC50-4866-8381-7113CEAC404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D5BD9F-E85B-4E88-A8AC-D0C46DFA14A6}"/>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EE2348C-7D6A-4F57-B393-4CC064FAA75F}"/>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438E2F34-B394-4A0D-8557-A49EC282AE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E6327C3-4D27-4DBA-B98B-D7B8AE0BA422}"/>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23700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2F0FD-924B-42A9-9677-38EE608C1B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65E45F3-2A51-4D5D-99AC-BA81467D912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A7C08DF-102F-4091-8F5E-AD4FB288B638}"/>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D5AE65EF-9E05-4FB4-8B33-86D69AD953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E52B274-6C05-410C-910B-C5410C0B54A7}"/>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48063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B8196-4E9C-45CA-86A1-256529B25C6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5F12D3E-876A-46BB-AA01-C137C733B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EA6DB184-E66A-429C-B2D6-3AE1F144E7D1}"/>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8AC62D49-7829-45BA-BE0D-81D9A8C0B8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78A74E-5E07-4208-AC58-4FC2244C6503}"/>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123785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50FF2-D8C5-489E-90EE-EB5EFE4D135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5A18507-EB4D-4EC2-844F-F875E387E92E}"/>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C1D1FB9-DF0C-40A5-ADAC-CADA3063D13A}"/>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B4E742D-8341-4318-BD81-97E5B6D53FA7}"/>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6" name="Marcador de pie de página 5">
            <a:extLst>
              <a:ext uri="{FF2B5EF4-FFF2-40B4-BE49-F238E27FC236}">
                <a16:creationId xmlns:a16="http://schemas.microsoft.com/office/drawing/2014/main" id="{4AC762E8-07F5-4B7E-86AA-C425A1ACAA2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50161A9-897C-45CE-8C41-790BBBF29570}"/>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145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31CDF-1A54-4D54-9FA2-6C3AC6DFEBF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C53F375-6A19-4688-B8EB-183753E68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CF510132-16F5-45E1-AFB8-3F348E46CFD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56B8224-4B4C-4896-B14D-68D2348E0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00BFC4CD-6C61-4904-86EC-EEEDAFCEF04F}"/>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15B6DB2-E752-4CBC-8425-8BB22ADBF8FE}"/>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8" name="Marcador de pie de página 7">
            <a:extLst>
              <a:ext uri="{FF2B5EF4-FFF2-40B4-BE49-F238E27FC236}">
                <a16:creationId xmlns:a16="http://schemas.microsoft.com/office/drawing/2014/main" id="{F022F692-8A33-4661-ADF1-3373828E871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15A9F06-7AFD-4FF8-82E2-70AD49D228E9}"/>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416025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B8DA8-3FB3-4FB4-8F25-70C76BBF197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922ED10-188A-4F09-BAA0-ABD1C7092EBC}"/>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4" name="Marcador de pie de página 3">
            <a:extLst>
              <a:ext uri="{FF2B5EF4-FFF2-40B4-BE49-F238E27FC236}">
                <a16:creationId xmlns:a16="http://schemas.microsoft.com/office/drawing/2014/main" id="{4C51ABBA-ECCB-4D64-BF72-3EDCEDDE99E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4E13F66-3A56-4826-8D2B-59F6FA9FB784}"/>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88954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45713A4-34D0-42D7-8B77-DE98B9EC047F}"/>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3" name="Marcador de pie de página 2">
            <a:extLst>
              <a:ext uri="{FF2B5EF4-FFF2-40B4-BE49-F238E27FC236}">
                <a16:creationId xmlns:a16="http://schemas.microsoft.com/office/drawing/2014/main" id="{A2CCE696-5301-4321-AE67-35487D76147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5B2B8DD-84F8-4209-A335-5C041184CFCB}"/>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9046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A2294-C569-4B42-8D3A-8F67E5F9B1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A59E428-9662-48D1-9C4B-3D6905F47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3100C19-3F8D-49AB-A3EC-83AD7A372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5736C51-8921-47E8-81C3-E255A59FEA96}"/>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6" name="Marcador de pie de página 5">
            <a:extLst>
              <a:ext uri="{FF2B5EF4-FFF2-40B4-BE49-F238E27FC236}">
                <a16:creationId xmlns:a16="http://schemas.microsoft.com/office/drawing/2014/main" id="{BB92F173-CA8F-4397-83A8-507559EB5F2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082ABD0-293E-4367-907E-137A67E56097}"/>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2385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37831-0B15-4D99-A8F5-3E907C9A81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FC04D4E2-425D-4138-AC46-CB17BFF7B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D60BDEB5-5B4C-4D26-9846-1E3BFFD90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6EB48F-4BF9-421E-9967-1E9312E0DEA2}"/>
              </a:ext>
            </a:extLst>
          </p:cNvPr>
          <p:cNvSpPr>
            <a:spLocks noGrp="1"/>
          </p:cNvSpPr>
          <p:nvPr>
            <p:ph type="dt" sz="half" idx="10"/>
          </p:nvPr>
        </p:nvSpPr>
        <p:spPr/>
        <p:txBody>
          <a:bodyPr/>
          <a:lstStyle/>
          <a:p>
            <a:fld id="{40771E8B-6CA5-40B2-8038-0E112F3DAC1C}" type="datetimeFigureOut">
              <a:rPr lang="es-ES" smtClean="0"/>
              <a:t>15/11/2017</a:t>
            </a:fld>
            <a:endParaRPr lang="es-ES"/>
          </a:p>
        </p:txBody>
      </p:sp>
      <p:sp>
        <p:nvSpPr>
          <p:cNvPr id="6" name="Marcador de pie de página 5">
            <a:extLst>
              <a:ext uri="{FF2B5EF4-FFF2-40B4-BE49-F238E27FC236}">
                <a16:creationId xmlns:a16="http://schemas.microsoft.com/office/drawing/2014/main" id="{E6628678-306A-43FC-96FE-DF05D3E7C5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C286808-44F4-475D-9899-C9F8CD135C96}"/>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44234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7000"/>
            <a:lum/>
          </a:blip>
          <a:srcRect/>
          <a:stretch>
            <a:fillRect t="-6000" b="-6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BF2B722-3310-498E-9E12-F705DEDDEF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28D7E74-2C28-419A-9235-E1F13A5323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1628C5D-3A3B-4040-B131-A6B33B35C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15/11/2017</a:t>
            </a:fld>
            <a:endParaRPr lang="es-ES"/>
          </a:p>
        </p:txBody>
      </p:sp>
      <p:sp>
        <p:nvSpPr>
          <p:cNvPr id="5" name="Marcador de pie de página 4">
            <a:extLst>
              <a:ext uri="{FF2B5EF4-FFF2-40B4-BE49-F238E27FC236}">
                <a16:creationId xmlns:a16="http://schemas.microsoft.com/office/drawing/2014/main" id="{D99535D3-11E9-4B3F-AA8F-2EA7982F6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28C438E-6B8F-4FAF-A518-2BCAA3954E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33823093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363685" y="2981513"/>
            <a:ext cx="5464629" cy="894973"/>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sz="4400">
                <a:solidFill>
                  <a:schemeClr val="accent5">
                    <a:lumMod val="50000"/>
                  </a:schemeClr>
                </a:solidFill>
                <a:latin typeface="Impact" panose="020B0806030902050204" pitchFamily="34" charset="0"/>
              </a:rPr>
              <a:t>Préstamos blockchain</a:t>
            </a:r>
          </a:p>
        </p:txBody>
      </p:sp>
      <p:sp>
        <p:nvSpPr>
          <p:cNvPr id="3" name="Marcador de contenido 2">
            <a:extLst>
              <a:ext uri="{FF2B5EF4-FFF2-40B4-BE49-F238E27FC236}">
                <a16:creationId xmlns:a16="http://schemas.microsoft.com/office/drawing/2014/main" id="{E71C9EBC-FBD0-4265-8520-F16900FEF7A3}"/>
              </a:ext>
            </a:extLst>
          </p:cNvPr>
          <p:cNvSpPr txBox="1">
            <a:spLocks/>
          </p:cNvSpPr>
          <p:nvPr/>
        </p:nvSpPr>
        <p:spPr>
          <a:xfrm>
            <a:off x="838199" y="4579976"/>
            <a:ext cx="10515600" cy="20508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a:latin typeface="Impact" panose="020B0806030902050204" pitchFamily="34" charset="0"/>
              </a:rPr>
              <a:t>Arquitectura de software - Métricas de software</a:t>
            </a:r>
          </a:p>
          <a:p>
            <a:r>
              <a:rPr lang="es-ES">
                <a:latin typeface="Impact" panose="020B0806030902050204" pitchFamily="34" charset="0"/>
              </a:rPr>
              <a:t>Especialización en desarrollo de software</a:t>
            </a:r>
          </a:p>
          <a:p>
            <a:r>
              <a:rPr lang="es-ES">
                <a:latin typeface="Impact" panose="020B0806030902050204" pitchFamily="34" charset="0"/>
              </a:rPr>
              <a:t>Universidad EAFIT</a:t>
            </a:r>
          </a:p>
          <a:p>
            <a:r>
              <a:rPr lang="es-ES">
                <a:latin typeface="Impact" panose="020B0806030902050204" pitchFamily="34" charset="0"/>
              </a:rPr>
              <a:t>2017</a:t>
            </a: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F3664F-55C5-414D-9490-81D8254D6462}"/>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fontScale="90000"/>
          </a:bodyPr>
          <a:lstStyle/>
          <a:p>
            <a:br>
              <a:rPr lang="es-ES">
                <a:solidFill>
                  <a:schemeClr val="accent5">
                    <a:lumMod val="50000"/>
                  </a:schemeClr>
                </a:solidFill>
                <a:latin typeface="Impact" panose="020B0806030902050204" pitchFamily="34" charset="0"/>
              </a:rPr>
            </a:br>
            <a:r>
              <a:rPr lang="es-ES">
                <a:solidFill>
                  <a:schemeClr val="accent5">
                    <a:lumMod val="50000"/>
                  </a:schemeClr>
                </a:solidFill>
                <a:latin typeface="Impact" panose="020B0806030902050204" pitchFamily="34" charset="0"/>
              </a:rPr>
              <a:t>¿Qué es </a:t>
            </a:r>
            <a:r>
              <a:rPr lang="es-ES" err="1">
                <a:solidFill>
                  <a:schemeClr val="accent5">
                    <a:lumMod val="50000"/>
                  </a:schemeClr>
                </a:solidFill>
                <a:latin typeface="Impact" panose="020B0806030902050204" pitchFamily="34" charset="0"/>
              </a:rPr>
              <a:t>OAuth</a:t>
            </a:r>
            <a:r>
              <a:rPr lang="es-ES">
                <a:solidFill>
                  <a:schemeClr val="accent5">
                    <a:lumMod val="50000"/>
                  </a:schemeClr>
                </a:solidFill>
                <a:latin typeface="Impact" panose="020B0806030902050204" pitchFamily="34" charset="0"/>
              </a:rPr>
              <a:t>?</a:t>
            </a:r>
            <a:br>
              <a:rPr lang="es-ES">
                <a:solidFill>
                  <a:schemeClr val="accent5">
                    <a:lumMod val="50000"/>
                  </a:schemeClr>
                </a:solidFill>
                <a:latin typeface="Impact" panose="020B0806030902050204" pitchFamily="34" charset="0"/>
              </a:rPr>
            </a:br>
            <a:endParaRPr lang="es-CO">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E8B2BFC8-270A-4755-8702-CD868B74C959}"/>
              </a:ext>
            </a:extLst>
          </p:cNvPr>
          <p:cNvSpPr>
            <a:spLocks noGrp="1"/>
          </p:cNvSpPr>
          <p:nvPr>
            <p:ph sz="half" idx="1"/>
          </p:nvPr>
        </p:nvSpPr>
        <p:spPr/>
        <p:txBody>
          <a:bodyPr vert="horz" lIns="91440" tIns="45720" rIns="91440" bIns="45720" rtlCol="0" anchor="t">
            <a:noAutofit/>
          </a:bodyPr>
          <a:lstStyle/>
          <a:p>
            <a:pPr marL="0" indent="0" algn="just">
              <a:buNone/>
            </a:pPr>
            <a:r>
              <a:rPr lang="es-ES" sz="2000">
                <a:latin typeface="Impact" panose="020B0806030902050204" pitchFamily="34" charset="0"/>
              </a:rPr>
              <a:t>Es un protocolo abierto, que permite autorización segura de una API de modo estándar y simple para aplicaciones de escritorio, móviles y web.</a:t>
            </a:r>
          </a:p>
          <a:p>
            <a:pPr algn="just"/>
            <a:endParaRPr lang="es-ES" sz="2000">
              <a:latin typeface="Impact" panose="020B0806030902050204" pitchFamily="34" charset="0"/>
            </a:endParaRPr>
          </a:p>
        </p:txBody>
      </p:sp>
      <p:pic>
        <p:nvPicPr>
          <p:cNvPr id="5" name="Imagen 4">
            <a:extLst>
              <a:ext uri="{FF2B5EF4-FFF2-40B4-BE49-F238E27FC236}">
                <a16:creationId xmlns:a16="http://schemas.microsoft.com/office/drawing/2014/main" id="{70A9B851-C693-4FD5-9281-9730BEF699FC}"/>
              </a:ext>
            </a:extLst>
          </p:cNvPr>
          <p:cNvPicPr>
            <a:picLocks noChangeAspect="1"/>
          </p:cNvPicPr>
          <p:nvPr/>
        </p:nvPicPr>
        <p:blipFill rotWithShape="1">
          <a:blip r:embed="rId2">
            <a:extLst>
              <a:ext uri="{28A0092B-C50C-407E-A947-70E740481C1C}">
                <a14:useLocalDpi xmlns:a14="http://schemas.microsoft.com/office/drawing/2010/main" val="0"/>
              </a:ext>
            </a:extLst>
          </a:blip>
          <a:srcRect l="-191" t="3779" r="40535" b="-671"/>
          <a:stretch/>
        </p:blipFill>
        <p:spPr>
          <a:xfrm>
            <a:off x="6647796" y="2286000"/>
            <a:ext cx="4800600" cy="36334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693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0D15B-A1DE-4684-AC0D-4BA1351A8108}"/>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Como funciona </a:t>
            </a:r>
            <a:r>
              <a:rPr lang="es-CO" err="1">
                <a:solidFill>
                  <a:schemeClr val="accent5">
                    <a:lumMod val="50000"/>
                  </a:schemeClr>
                </a:solidFill>
                <a:latin typeface="Impact" panose="020B0806030902050204" pitchFamily="34" charset="0"/>
              </a:rPr>
              <a:t>Oauth</a:t>
            </a:r>
            <a:r>
              <a:rPr lang="es-CO">
                <a:solidFill>
                  <a:schemeClr val="accent5">
                    <a:lumMod val="50000"/>
                  </a:schemeClr>
                </a:solidFill>
                <a:latin typeface="Impact" panose="020B0806030902050204" pitchFamily="34" charset="0"/>
              </a:rPr>
              <a:t> en Préstamos Blockchain</a:t>
            </a:r>
          </a:p>
        </p:txBody>
      </p:sp>
      <p:sp>
        <p:nvSpPr>
          <p:cNvPr id="3" name="Marcador de contenido 2">
            <a:extLst>
              <a:ext uri="{FF2B5EF4-FFF2-40B4-BE49-F238E27FC236}">
                <a16:creationId xmlns:a16="http://schemas.microsoft.com/office/drawing/2014/main" id="{016FC1A8-73CA-450B-A1C8-4443EC8C0DDD}"/>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El usuario accede a la aplicación prestamos </a:t>
            </a:r>
            <a:r>
              <a:rPr lang="es-ES" sz="2000" err="1">
                <a:latin typeface="Impact" panose="020B0806030902050204" pitchFamily="34" charset="0"/>
              </a:rPr>
              <a:t>BlockChain</a:t>
            </a:r>
            <a:r>
              <a:rPr lang="es-ES" sz="2000">
                <a:latin typeface="Impact" panose="020B0806030902050204" pitchFamily="34" charset="0"/>
              </a:rPr>
              <a:t> y esta le pide que inicie sesión con su cuenta de Google.</a:t>
            </a:r>
          </a:p>
          <a:p>
            <a:pPr algn="just"/>
            <a:r>
              <a:rPr lang="es-ES" sz="2000">
                <a:latin typeface="Impact" panose="020B0806030902050204" pitchFamily="34" charset="0"/>
              </a:rPr>
              <a:t>Google solicita el usuario y contraseña.</a:t>
            </a:r>
          </a:p>
          <a:p>
            <a:pPr algn="just"/>
            <a:r>
              <a:rPr lang="es-ES" sz="2000">
                <a:latin typeface="Impact" panose="020B0806030902050204" pitchFamily="34" charset="0"/>
              </a:rPr>
              <a:t>Una vez el usuario ingresa sus datos Google autentica los datos ingresados y posteriormente intercambia los datos acordados con la aplicación prestamos Blockchain.</a:t>
            </a:r>
            <a:endParaRPr lang="es-CO" sz="2000">
              <a:latin typeface="Impact" panose="020B0806030902050204" pitchFamily="34" charset="0"/>
            </a:endParaRPr>
          </a:p>
        </p:txBody>
      </p:sp>
    </p:spTree>
    <p:extLst>
      <p:ext uri="{BB962C8B-B14F-4D97-AF65-F5344CB8AC3E}">
        <p14:creationId xmlns:p14="http://schemas.microsoft.com/office/powerpoint/2010/main" val="104909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D4A19-48A7-434D-9578-B921E0E50D71}"/>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br>
              <a:rPr lang="es-CO">
                <a:solidFill>
                  <a:schemeClr val="accent5">
                    <a:lumMod val="50000"/>
                  </a:schemeClr>
                </a:solidFill>
                <a:latin typeface="Impact" panose="020B0806030902050204" pitchFamily="34" charset="0"/>
              </a:rPr>
            </a:br>
            <a:r>
              <a:rPr lang="es-CO">
                <a:solidFill>
                  <a:schemeClr val="accent5">
                    <a:lumMod val="50000"/>
                  </a:schemeClr>
                </a:solidFill>
                <a:latin typeface="Impact" panose="020B0806030902050204" pitchFamily="34" charset="0"/>
              </a:rPr>
              <a:t>¿Por qué </a:t>
            </a:r>
            <a:r>
              <a:rPr lang="es-CO" err="1">
                <a:solidFill>
                  <a:schemeClr val="accent5">
                    <a:lumMod val="50000"/>
                  </a:schemeClr>
                </a:solidFill>
                <a:latin typeface="Impact" panose="020B0806030902050204" pitchFamily="34" charset="0"/>
              </a:rPr>
              <a:t>Oauth</a:t>
            </a:r>
            <a:r>
              <a:rPr lang="es-CO">
                <a:solidFill>
                  <a:schemeClr val="accent5">
                    <a:lumMod val="50000"/>
                  </a:schemeClr>
                </a:solidFill>
                <a:latin typeface="Impact" panose="020B0806030902050204" pitchFamily="34" charset="0"/>
              </a:rPr>
              <a:t>?</a:t>
            </a:r>
          </a:p>
        </p:txBody>
      </p:sp>
      <p:sp>
        <p:nvSpPr>
          <p:cNvPr id="3" name="Marcador de contenido 2">
            <a:extLst>
              <a:ext uri="{FF2B5EF4-FFF2-40B4-BE49-F238E27FC236}">
                <a16:creationId xmlns:a16="http://schemas.microsoft.com/office/drawing/2014/main" id="{E1305E48-74A7-4CAA-999A-77C5F5271481}"/>
              </a:ext>
            </a:extLst>
          </p:cNvPr>
          <p:cNvSpPr>
            <a:spLocks noGrp="1"/>
          </p:cNvSpPr>
          <p:nvPr>
            <p:ph idx="1"/>
          </p:nvPr>
        </p:nvSpPr>
        <p:spPr/>
        <p:txBody>
          <a:bodyPr vert="horz" lIns="91440" tIns="45720" rIns="91440" bIns="45720" rtlCol="0" anchor="t">
            <a:noAutofit/>
          </a:bodyPr>
          <a:lstStyle/>
          <a:p>
            <a:pPr algn="just"/>
            <a:r>
              <a:rPr lang="es-CO" sz="2000">
                <a:latin typeface="Impact" panose="020B0806030902050204" pitchFamily="34" charset="0"/>
              </a:rPr>
              <a:t>Durante la elicitación de requisitos se identificó que no es necesario realizar el registro de usuarios en la aplicación prestamos Blockchain, pero a su vez se identifica la necesidad de autenticar los usuarios con un servicio de autenticación externo que sea confiable tanto para los usuarios finales como para la aplicación prestamos Blockchain.</a:t>
            </a:r>
          </a:p>
          <a:p>
            <a:pPr algn="just"/>
            <a:r>
              <a:rPr lang="es-CO" sz="2000">
                <a:latin typeface="Impact" panose="020B0806030902050204" pitchFamily="34" charset="0"/>
              </a:rPr>
              <a:t>Se decide la implementación con la API de Google debido a la fiabilidad del servicio </a:t>
            </a:r>
            <a:r>
              <a:rPr lang="es-CO" sz="2000" err="1">
                <a:latin typeface="Impact" panose="020B0806030902050204" pitchFamily="34" charset="0"/>
              </a:rPr>
              <a:t>Oauth</a:t>
            </a:r>
            <a:r>
              <a:rPr lang="es-CO" sz="2000">
                <a:latin typeface="Impact" panose="020B0806030902050204" pitchFamily="34" charset="0"/>
              </a:rPr>
              <a:t> que este presta y la simplicidad que ofrece al momento de la implementación e integración con Angular2, de igual manera para el usuario final el proceso es mucho mas sencillo ya que no es necesario realizar un proceso de registro adicional.</a:t>
            </a:r>
          </a:p>
          <a:p>
            <a:pPr algn="just"/>
            <a:endParaRPr lang="es-CO" sz="2000">
              <a:latin typeface="Impact" panose="020B0806030902050204" pitchFamily="34" charset="0"/>
            </a:endParaRPr>
          </a:p>
        </p:txBody>
      </p:sp>
    </p:spTree>
    <p:extLst>
      <p:ext uri="{BB962C8B-B14F-4D97-AF65-F5344CB8AC3E}">
        <p14:creationId xmlns:p14="http://schemas.microsoft.com/office/powerpoint/2010/main" val="241168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Microservicios</a:t>
            </a:r>
          </a:p>
        </p:txBody>
      </p:sp>
      <p:sp>
        <p:nvSpPr>
          <p:cNvPr id="3" name="CuadroTexto 2"/>
          <p:cNvSpPr txBox="1"/>
          <p:nvPr/>
        </p:nvSpPr>
        <p:spPr>
          <a:xfrm>
            <a:off x="4498258" y="1637071"/>
            <a:ext cx="184731" cy="369332"/>
          </a:xfrm>
          <a:prstGeom prst="rect">
            <a:avLst/>
          </a:prstGeom>
          <a:noFill/>
        </p:spPr>
        <p:txBody>
          <a:bodyPr wrap="none" rtlCol="0">
            <a:spAutoFit/>
          </a:bodyPr>
          <a:lstStyle/>
          <a:p>
            <a:endParaRPr lang="es-CO"/>
          </a:p>
        </p:txBody>
      </p:sp>
      <p:pic>
        <p:nvPicPr>
          <p:cNvPr id="4" name="Imagen 3">
            <a:extLst>
              <a:ext uri="{FF2B5EF4-FFF2-40B4-BE49-F238E27FC236}">
                <a16:creationId xmlns:a16="http://schemas.microsoft.com/office/drawing/2014/main" id="{E87E103C-D73B-440C-B251-F72F56DF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1821737"/>
            <a:ext cx="8439150" cy="4648200"/>
          </a:xfrm>
          <a:prstGeom prst="rect">
            <a:avLst/>
          </a:prstGeom>
          <a:ln>
            <a:noFill/>
          </a:ln>
          <a:effectLst>
            <a:outerShdw blurRad="190500" algn="tl" rotWithShape="0">
              <a:srgbClr val="000000">
                <a:alpha val="70000"/>
              </a:srgbClr>
            </a:outerShdw>
          </a:effectLst>
        </p:spPr>
      </p:pic>
      <p:sp>
        <p:nvSpPr>
          <p:cNvPr id="5" name="Rectángulo 4">
            <a:extLst>
              <a:ext uri="{FF2B5EF4-FFF2-40B4-BE49-F238E27FC236}">
                <a16:creationId xmlns:a16="http://schemas.microsoft.com/office/drawing/2014/main" id="{FB0AC0C1-2E82-4F2D-A740-FF908ED7D04B}"/>
              </a:ext>
            </a:extLst>
          </p:cNvPr>
          <p:cNvSpPr/>
          <p:nvPr/>
        </p:nvSpPr>
        <p:spPr>
          <a:xfrm>
            <a:off x="6266986" y="3739747"/>
            <a:ext cx="1895707" cy="2582994"/>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509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98632"/>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Herramientas usadas</a:t>
            </a:r>
          </a:p>
        </p:txBody>
      </p:sp>
      <p:sp>
        <p:nvSpPr>
          <p:cNvPr id="6" name="Rectángulo 5"/>
          <p:cNvSpPr/>
          <p:nvPr/>
        </p:nvSpPr>
        <p:spPr>
          <a:xfrm>
            <a:off x="5884606" y="1386348"/>
            <a:ext cx="49008" cy="5220929"/>
          </a:xfrm>
          <a:prstGeom prst="rect">
            <a:avLst/>
          </a:prstGeom>
          <a:solidFill>
            <a:srgbClr val="2A1A00"/>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2948421" y="1435935"/>
            <a:ext cx="1465466" cy="877163"/>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lvl1pPr>
              <a:lnSpc>
                <a:spcPct val="90000"/>
              </a:lnSpc>
              <a:spcBef>
                <a:spcPct val="0"/>
              </a:spcBef>
              <a:buNone/>
              <a:defRPr sz="4400">
                <a:solidFill>
                  <a:schemeClr val="accent5">
                    <a:lumMod val="50000"/>
                  </a:schemeClr>
                </a:solidFill>
                <a:latin typeface="Impact" panose="020B0806030902050204" pitchFamily="34" charset="0"/>
                <a:ea typeface="+mj-ea"/>
                <a:cs typeface="+mj-cs"/>
              </a:defRPr>
            </a:lvl1pPr>
          </a:lstStyle>
          <a:p>
            <a:r>
              <a:rPr lang="es-CO"/>
              <a:t>Dev</a:t>
            </a:r>
          </a:p>
        </p:txBody>
      </p:sp>
      <p:sp>
        <p:nvSpPr>
          <p:cNvPr id="8" name="CuadroTexto 7"/>
          <p:cNvSpPr txBox="1"/>
          <p:nvPr/>
        </p:nvSpPr>
        <p:spPr>
          <a:xfrm>
            <a:off x="7693779" y="1388405"/>
            <a:ext cx="2638864" cy="701731"/>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defPPr>
              <a:defRPr lang="es-CO"/>
            </a:defPPr>
            <a:lvl1pPr>
              <a:lnSpc>
                <a:spcPct val="90000"/>
              </a:lnSpc>
              <a:spcBef>
                <a:spcPct val="0"/>
              </a:spcBef>
              <a:buNone/>
              <a:defRPr sz="4400">
                <a:solidFill>
                  <a:schemeClr val="accent5">
                    <a:lumMod val="50000"/>
                  </a:schemeClr>
                </a:solidFill>
                <a:latin typeface="Impact" panose="020B0806030902050204" pitchFamily="34" charset="0"/>
                <a:ea typeface="+mj-ea"/>
                <a:cs typeface="+mj-cs"/>
              </a:defRPr>
            </a:lvl1pPr>
          </a:lstStyle>
          <a:p>
            <a:r>
              <a:rPr lang="es-CO"/>
              <a:t>Estructura</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93" y="2719563"/>
            <a:ext cx="2016517" cy="1665463"/>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164" y="5014451"/>
            <a:ext cx="4899836" cy="1200572"/>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695" y="2665009"/>
            <a:ext cx="1774569" cy="1774569"/>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2953" y="3402839"/>
            <a:ext cx="2237268" cy="727112"/>
          </a:xfrm>
          <a:prstGeom prst="rect">
            <a:avLst/>
          </a:prstGeom>
          <a:ln>
            <a:noFill/>
          </a:ln>
          <a:effectLst>
            <a:outerShdw blurRad="190500" algn="tl" rotWithShape="0">
              <a:srgbClr val="000000">
                <a:alpha val="70000"/>
              </a:srgbClr>
            </a:outerShdw>
          </a:effectLst>
        </p:spPr>
      </p:pic>
      <p:pic>
        <p:nvPicPr>
          <p:cNvPr id="13" name="Imagen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2008" y="4807822"/>
            <a:ext cx="3667221" cy="882425"/>
          </a:xfrm>
          <a:prstGeom prst="rect">
            <a:avLst/>
          </a:prstGeom>
          <a:ln>
            <a:noFill/>
          </a:ln>
          <a:effectLst>
            <a:outerShdw blurRad="190500" algn="tl" rotWithShape="0">
              <a:srgbClr val="000000">
                <a:alpha val="70000"/>
              </a:srgbClr>
            </a:outerShdw>
          </a:effectLst>
        </p:spPr>
      </p:pic>
      <p:pic>
        <p:nvPicPr>
          <p:cNvPr id="14" name="Imagen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340" y="2928067"/>
            <a:ext cx="1201884" cy="12018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254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¿Cómo se usaron? - 1</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769" y="1457039"/>
            <a:ext cx="4798140" cy="52122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3047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¿Cómo se usaron? - 2</a:t>
            </a:r>
          </a:p>
        </p:txBody>
      </p:sp>
      <p:pic>
        <p:nvPicPr>
          <p:cNvPr id="5" name="Imagen 4">
            <a:extLst>
              <a:ext uri="{FF2B5EF4-FFF2-40B4-BE49-F238E27FC236}">
                <a16:creationId xmlns:a16="http://schemas.microsoft.com/office/drawing/2014/main" id="{66202F92-59D2-416F-A6C4-64CA62DBAC79}"/>
              </a:ext>
            </a:extLst>
          </p:cNvPr>
          <p:cNvPicPr>
            <a:picLocks noChangeAspect="1"/>
          </p:cNvPicPr>
          <p:nvPr/>
        </p:nvPicPr>
        <p:blipFill>
          <a:blip r:embed="rId2"/>
          <a:stretch>
            <a:fillRect/>
          </a:stretch>
        </p:blipFill>
        <p:spPr>
          <a:xfrm>
            <a:off x="884500" y="1088573"/>
            <a:ext cx="10423000" cy="56054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1813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Dificultades</a:t>
            </a:r>
          </a:p>
        </p:txBody>
      </p:sp>
      <p:sp>
        <p:nvSpPr>
          <p:cNvPr id="6" name="Rectángulo 5"/>
          <p:cNvSpPr/>
          <p:nvPr/>
        </p:nvSpPr>
        <p:spPr>
          <a:xfrm flipH="1">
            <a:off x="6091083" y="1386348"/>
            <a:ext cx="45719" cy="5220929"/>
          </a:xfrm>
          <a:prstGeom prst="rect">
            <a:avLst/>
          </a:prstGeom>
          <a:solidFill>
            <a:srgbClr val="2A1A00"/>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2948421" y="1435935"/>
            <a:ext cx="1465466" cy="877163"/>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lvl1pPr>
              <a:lnSpc>
                <a:spcPct val="90000"/>
              </a:lnSpc>
              <a:spcBef>
                <a:spcPct val="0"/>
              </a:spcBef>
              <a:buNone/>
              <a:defRPr sz="4400">
                <a:solidFill>
                  <a:schemeClr val="accent5">
                    <a:lumMod val="50000"/>
                  </a:schemeClr>
                </a:solidFill>
                <a:latin typeface="Impact" panose="020B0806030902050204" pitchFamily="34" charset="0"/>
                <a:ea typeface="+mj-ea"/>
                <a:cs typeface="+mj-cs"/>
              </a:defRPr>
            </a:lvl1pPr>
          </a:lstStyle>
          <a:p>
            <a:r>
              <a:rPr lang="es-CO"/>
              <a:t>DEV</a:t>
            </a:r>
          </a:p>
        </p:txBody>
      </p:sp>
      <p:sp>
        <p:nvSpPr>
          <p:cNvPr id="8" name="CuadroTexto 7"/>
          <p:cNvSpPr txBox="1"/>
          <p:nvPr/>
        </p:nvSpPr>
        <p:spPr>
          <a:xfrm>
            <a:off x="7924147" y="1445841"/>
            <a:ext cx="2638864" cy="701731"/>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defPPr>
              <a:defRPr lang="es-CO"/>
            </a:defPPr>
            <a:lvl1pPr>
              <a:lnSpc>
                <a:spcPct val="90000"/>
              </a:lnSpc>
              <a:spcBef>
                <a:spcPct val="0"/>
              </a:spcBef>
              <a:buNone/>
              <a:defRPr sz="4400">
                <a:solidFill>
                  <a:schemeClr val="accent5">
                    <a:lumMod val="50000"/>
                  </a:schemeClr>
                </a:solidFill>
                <a:latin typeface="Impact" panose="020B0806030902050204" pitchFamily="34" charset="0"/>
                <a:ea typeface="+mj-ea"/>
                <a:cs typeface="+mj-cs"/>
              </a:defRPr>
            </a:lvl1pPr>
          </a:lstStyle>
          <a:p>
            <a:r>
              <a:rPr lang="es-CO"/>
              <a:t>Estructura</a:t>
            </a:r>
          </a:p>
        </p:txBody>
      </p:sp>
      <p:sp>
        <p:nvSpPr>
          <p:cNvPr id="3" name="CuadroTexto 2"/>
          <p:cNvSpPr txBox="1"/>
          <p:nvPr/>
        </p:nvSpPr>
        <p:spPr>
          <a:xfrm>
            <a:off x="797450" y="2486571"/>
            <a:ext cx="5190395" cy="2308324"/>
          </a:xfrm>
          <a:prstGeom prst="rect">
            <a:avLst/>
          </a:prstGeom>
        </p:spPr>
        <p:txBody>
          <a:bodyPr vert="horz" lIns="91440" tIns="45720" rIns="91440" bIns="45720" rtlCol="0" anchor="t">
            <a:noAutofit/>
          </a:bodyPr>
          <a:lstStyle>
            <a:lvl1pPr marL="228600" indent="-228600" algn="just">
              <a:lnSpc>
                <a:spcPct val="90000"/>
              </a:lnSpc>
              <a:spcBef>
                <a:spcPts val="1000"/>
              </a:spcBef>
              <a:buFont typeface="Arial" panose="020B0604020202020204" pitchFamily="34" charset="0"/>
              <a:buChar char="•"/>
              <a:defRPr sz="20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Agregar autorización a los Ms</a:t>
            </a:r>
          </a:p>
          <a:p>
            <a:pPr marL="685800" lvl="2" algn="just">
              <a:spcBef>
                <a:spcPts val="1000"/>
              </a:spcBef>
            </a:pPr>
            <a:r>
              <a:rPr lang="es-CO" sz="1600">
                <a:latin typeface="Impact" panose="020B0806030902050204" pitchFamily="34" charset="0"/>
              </a:rPr>
              <a:t>Fe – llamados con método “</a:t>
            </a:r>
            <a:r>
              <a:rPr lang="es-CO" sz="1600" err="1">
                <a:latin typeface="Impact" panose="020B0806030902050204" pitchFamily="34" charset="0"/>
              </a:rPr>
              <a:t>option</a:t>
            </a:r>
            <a:r>
              <a:rPr lang="es-CO" sz="1600">
                <a:latin typeface="Impact" panose="020B0806030902050204" pitchFamily="34" charset="0"/>
              </a:rPr>
              <a:t>”</a:t>
            </a:r>
          </a:p>
          <a:p>
            <a:pPr marL="685800" lvl="2" algn="just">
              <a:spcBef>
                <a:spcPts val="1000"/>
              </a:spcBef>
            </a:pPr>
            <a:r>
              <a:rPr lang="es-CO" sz="1600">
                <a:latin typeface="Impact" panose="020B0806030902050204" pitchFamily="34" charset="0"/>
              </a:rPr>
              <a:t>FE – lectura de datos en cabecera</a:t>
            </a:r>
          </a:p>
          <a:p>
            <a:pPr marL="685800" lvl="2"/>
            <a:r>
              <a:rPr lang="es-CO" sz="1600">
                <a:latin typeface="Impact"/>
              </a:rPr>
              <a:t>CORS</a:t>
            </a:r>
            <a:endParaRPr lang="es-CO" sz="1600"/>
          </a:p>
          <a:p>
            <a:r>
              <a:rPr lang="es-CO"/>
              <a:t>Validación de firma JWT</a:t>
            </a:r>
          </a:p>
          <a:p>
            <a:r>
              <a:rPr lang="es-CO"/>
              <a:t>Configuración de </a:t>
            </a:r>
            <a:r>
              <a:rPr lang="es-CO" err="1"/>
              <a:t>gradle</a:t>
            </a:r>
            <a:endParaRPr lang="es-CO"/>
          </a:p>
          <a:p>
            <a:r>
              <a:rPr lang="es-CO"/>
              <a:t>Manejo de proyectos en </a:t>
            </a:r>
            <a:r>
              <a:rPr lang="es-CO" err="1"/>
              <a:t>sts</a:t>
            </a:r>
            <a:endParaRPr lang="es-CO"/>
          </a:p>
          <a:p>
            <a:endParaRPr lang="es-CO"/>
          </a:p>
          <a:p>
            <a:endParaRPr lang="es-CO"/>
          </a:p>
        </p:txBody>
      </p:sp>
      <p:sp>
        <p:nvSpPr>
          <p:cNvPr id="15" name="CuadroTexto 14"/>
          <p:cNvSpPr txBox="1"/>
          <p:nvPr/>
        </p:nvSpPr>
        <p:spPr>
          <a:xfrm>
            <a:off x="6814645" y="2486571"/>
            <a:ext cx="5163914" cy="1754326"/>
          </a:xfrm>
          <a:prstGeom prst="rect">
            <a:avLst/>
          </a:prstGeom>
        </p:spPr>
        <p:txBody>
          <a:bodyPr vert="horz" lIns="91440" tIns="45720" rIns="91440" bIns="45720" rtlCol="0" anchor="t">
            <a:noAutofit/>
          </a:bodyPr>
          <a:lstStyle>
            <a:defPPr>
              <a:defRPr lang="es-CO"/>
            </a:defPPr>
            <a:lvl1pPr marL="228600" indent="-228600" algn="just">
              <a:lnSpc>
                <a:spcPct val="90000"/>
              </a:lnSpc>
              <a:spcBef>
                <a:spcPts val="1000"/>
              </a:spcBef>
              <a:buFont typeface="Arial" panose="020B0604020202020204" pitchFamily="34" charset="0"/>
              <a:buChar char="•"/>
              <a:defRPr sz="20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685800" lvl="2" indent="-228600" algn="just">
              <a:lnSpc>
                <a:spcPct val="90000"/>
              </a:lnSpc>
              <a:spcBef>
                <a:spcPts val="1000"/>
              </a:spcBef>
              <a:buFont typeface="Arial" panose="020B0604020202020204" pitchFamily="34" charset="0"/>
              <a:buChar char="•"/>
              <a:defRPr sz="16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Selección de plataforma</a:t>
            </a:r>
          </a:p>
          <a:p>
            <a:pPr lvl="1"/>
            <a:r>
              <a:rPr lang="es-CO" sz="2000">
                <a:latin typeface="Impact" panose="020B0806030902050204" pitchFamily="34" charset="0"/>
              </a:rPr>
              <a:t>Netflix SSO</a:t>
            </a:r>
          </a:p>
          <a:p>
            <a:r>
              <a:rPr lang="es-CO"/>
              <a:t>Al Eliminar un nodo desde línea de </a:t>
            </a:r>
          </a:p>
          <a:p>
            <a:r>
              <a:rPr lang="es-CO"/>
              <a:t>comandos este no se recupera</a:t>
            </a:r>
          </a:p>
          <a:p>
            <a:endParaRPr lang="es-CO"/>
          </a:p>
          <a:p>
            <a:endParaRPr lang="es-CO"/>
          </a:p>
        </p:txBody>
      </p:sp>
    </p:spTree>
    <p:extLst>
      <p:ext uri="{BB962C8B-B14F-4D97-AF65-F5344CB8AC3E}">
        <p14:creationId xmlns:p14="http://schemas.microsoft.com/office/powerpoint/2010/main" val="57135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Blockchain</a:t>
            </a:r>
          </a:p>
        </p:txBody>
      </p:sp>
      <p:sp>
        <p:nvSpPr>
          <p:cNvPr id="3" name="CuadroTexto 2"/>
          <p:cNvSpPr txBox="1"/>
          <p:nvPr/>
        </p:nvSpPr>
        <p:spPr>
          <a:xfrm>
            <a:off x="4498258" y="1637071"/>
            <a:ext cx="184731" cy="369332"/>
          </a:xfrm>
          <a:prstGeom prst="rect">
            <a:avLst/>
          </a:prstGeom>
          <a:noFill/>
        </p:spPr>
        <p:txBody>
          <a:bodyPr wrap="none" rtlCol="0">
            <a:spAutoFit/>
          </a:bodyPr>
          <a:lstStyle/>
          <a:p>
            <a:endParaRPr lang="es-CO"/>
          </a:p>
        </p:txBody>
      </p:sp>
      <p:pic>
        <p:nvPicPr>
          <p:cNvPr id="4" name="Imagen 3">
            <a:extLst>
              <a:ext uri="{FF2B5EF4-FFF2-40B4-BE49-F238E27FC236}">
                <a16:creationId xmlns:a16="http://schemas.microsoft.com/office/drawing/2014/main" id="{E87E103C-D73B-440C-B251-F72F56DF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1821737"/>
            <a:ext cx="8439150" cy="4648200"/>
          </a:xfrm>
          <a:prstGeom prst="rect">
            <a:avLst/>
          </a:prstGeom>
          <a:ln>
            <a:noFill/>
          </a:ln>
          <a:effectLst>
            <a:outerShdw blurRad="190500" algn="tl" rotWithShape="0">
              <a:srgbClr val="000000">
                <a:alpha val="70000"/>
              </a:srgbClr>
            </a:outerShdw>
          </a:effectLst>
        </p:spPr>
      </p:pic>
      <p:sp>
        <p:nvSpPr>
          <p:cNvPr id="5" name="Rectángulo 4">
            <a:extLst>
              <a:ext uri="{FF2B5EF4-FFF2-40B4-BE49-F238E27FC236}">
                <a16:creationId xmlns:a16="http://schemas.microsoft.com/office/drawing/2014/main" id="{FB0AC0C1-2E82-4F2D-A740-FF908ED7D04B}"/>
              </a:ext>
            </a:extLst>
          </p:cNvPr>
          <p:cNvSpPr/>
          <p:nvPr/>
        </p:nvSpPr>
        <p:spPr>
          <a:xfrm>
            <a:off x="8575288" y="3672839"/>
            <a:ext cx="1740287" cy="2797097"/>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843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Blockchain</a:t>
            </a:r>
            <a:endParaRPr lang="es-ES">
              <a:solidFill>
                <a:schemeClr val="accent5">
                  <a:lumMod val="50000"/>
                </a:schemeClr>
              </a:solidFill>
              <a:latin typeface="Impact" panose="020B0806030902050204" pitchFamily="34" charset="0"/>
            </a:endParaRPr>
          </a:p>
        </p:txBody>
      </p:sp>
      <p:pic>
        <p:nvPicPr>
          <p:cNvPr id="6" name="Imagen 6">
            <a:extLst>
              <a:ext uri="{FF2B5EF4-FFF2-40B4-BE49-F238E27FC236}">
                <a16:creationId xmlns:a16="http://schemas.microsoft.com/office/drawing/2014/main" id="{321E6EF3-DB4B-4068-909C-866731FFA18B}"/>
              </a:ext>
            </a:extLst>
          </p:cNvPr>
          <p:cNvPicPr>
            <a:picLocks noChangeAspect="1"/>
          </p:cNvPicPr>
          <p:nvPr/>
        </p:nvPicPr>
        <p:blipFill>
          <a:blip r:embed="rId2"/>
          <a:stretch>
            <a:fillRect/>
          </a:stretch>
        </p:blipFill>
        <p:spPr>
          <a:xfrm>
            <a:off x="4724400" y="1690688"/>
            <a:ext cx="2743200" cy="1680452"/>
          </a:xfrm>
          <a:prstGeom prst="rect">
            <a:avLst/>
          </a:prstGeom>
          <a:ln>
            <a:noFill/>
          </a:ln>
          <a:effectLst>
            <a:outerShdw blurRad="190500" algn="tl" rotWithShape="0">
              <a:srgbClr val="000000">
                <a:alpha val="70000"/>
              </a:srgbClr>
            </a:outerShdw>
          </a:effectLst>
        </p:spPr>
      </p:pic>
      <p:pic>
        <p:nvPicPr>
          <p:cNvPr id="8" name="Imagen 8">
            <a:extLst>
              <a:ext uri="{FF2B5EF4-FFF2-40B4-BE49-F238E27FC236}">
                <a16:creationId xmlns:a16="http://schemas.microsoft.com/office/drawing/2014/main" id="{CD99067B-E8FC-463F-B91A-892363F086E1}"/>
              </a:ext>
            </a:extLst>
          </p:cNvPr>
          <p:cNvPicPr>
            <a:picLocks noChangeAspect="1"/>
          </p:cNvPicPr>
          <p:nvPr/>
        </p:nvPicPr>
        <p:blipFill>
          <a:blip r:embed="rId3"/>
          <a:stretch>
            <a:fillRect/>
          </a:stretch>
        </p:blipFill>
        <p:spPr>
          <a:xfrm>
            <a:off x="3139005" y="4031796"/>
            <a:ext cx="6736432" cy="16928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199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7E8FA-BE2B-465E-85A3-AE79A4E10752}"/>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Introducción</a:t>
            </a:r>
            <a:endParaRPr lang="es-ES">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BAA07254-77A9-415A-AC2D-131953BCDDD8}"/>
              </a:ext>
            </a:extLst>
          </p:cNvPr>
          <p:cNvSpPr>
            <a:spLocks noGrp="1"/>
          </p:cNvSpPr>
          <p:nvPr>
            <p:ph idx="1"/>
          </p:nvPr>
        </p:nvSpPr>
        <p:spPr/>
        <p:txBody>
          <a:bodyPr vert="horz" lIns="91440" tIns="45720" rIns="91440" bIns="45720" rtlCol="0" anchor="t">
            <a:normAutofit/>
          </a:bodyPr>
          <a:lstStyle/>
          <a:p>
            <a:r>
              <a:rPr lang="es-ES">
                <a:latin typeface="Impact" panose="020B0806030902050204" pitchFamily="34" charset="0"/>
              </a:rPr>
              <a:t>Préstamos blockchain es un sistema web para el préstamo de dinero a través de bonos.</a:t>
            </a:r>
          </a:p>
          <a:p>
            <a:r>
              <a:rPr lang="es-ES">
                <a:latin typeface="Impact" panose="020B0806030902050204" pitchFamily="34" charset="0"/>
              </a:rPr>
              <a:t>Está diseñado para funcionar en ambientes distribuidos.</a:t>
            </a:r>
          </a:p>
          <a:p>
            <a:r>
              <a:rPr lang="es-ES">
                <a:latin typeface="Impact" panose="020B0806030902050204" pitchFamily="34" charset="0"/>
              </a:rPr>
              <a:t>Está desarrollado con las últimas tecnologías. </a:t>
            </a:r>
          </a:p>
        </p:txBody>
      </p:sp>
    </p:spTree>
    <p:extLst>
      <p:ext uri="{BB962C8B-B14F-4D97-AF65-F5344CB8AC3E}">
        <p14:creationId xmlns:p14="http://schemas.microsoft.com/office/powerpoint/2010/main" val="4029363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990421" y="381000"/>
            <a:ext cx="10178322" cy="1492132"/>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Blockchain</a:t>
            </a:r>
          </a:p>
        </p:txBody>
      </p:sp>
      <p:pic>
        <p:nvPicPr>
          <p:cNvPr id="6" name="Imagen 5">
            <a:extLst>
              <a:ext uri="{FF2B5EF4-FFF2-40B4-BE49-F238E27FC236}">
                <a16:creationId xmlns:a16="http://schemas.microsoft.com/office/drawing/2014/main" id="{E5888798-65C3-411F-A2C1-9B4873CF3BFC}"/>
              </a:ext>
            </a:extLst>
          </p:cNvPr>
          <p:cNvPicPr>
            <a:picLocks noChangeAspect="1"/>
          </p:cNvPicPr>
          <p:nvPr/>
        </p:nvPicPr>
        <p:blipFill>
          <a:blip r:embed="rId2">
            <a:extLst/>
          </a:blip>
          <a:stretch>
            <a:fillRect/>
          </a:stretch>
        </p:blipFill>
        <p:spPr>
          <a:xfrm>
            <a:off x="4245249" y="381000"/>
            <a:ext cx="7683814" cy="6053509"/>
          </a:xfrm>
          <a:prstGeom prst="rect">
            <a:avLst/>
          </a:prstGeom>
          <a:ln>
            <a:noFill/>
          </a:ln>
          <a:effectLst>
            <a:outerShdw blurRad="190500" algn="tl" rotWithShape="0">
              <a:srgbClr val="000000">
                <a:alpha val="70000"/>
              </a:srgbClr>
            </a:outerShdw>
          </a:effectLst>
        </p:spPr>
      </p:pic>
      <p:sp>
        <p:nvSpPr>
          <p:cNvPr id="7" name="CuadroTexto 6">
            <a:extLst>
              <a:ext uri="{FF2B5EF4-FFF2-40B4-BE49-F238E27FC236}">
                <a16:creationId xmlns:a16="http://schemas.microsoft.com/office/drawing/2014/main" id="{2E93728F-9FDE-4156-A11B-EE19FBDD8443}"/>
              </a:ext>
            </a:extLst>
          </p:cNvPr>
          <p:cNvSpPr txBox="1"/>
          <p:nvPr/>
        </p:nvSpPr>
        <p:spPr>
          <a:xfrm>
            <a:off x="990421" y="1582340"/>
            <a:ext cx="3037114" cy="3970318"/>
          </a:xfrm>
          <a:prstGeom prst="rect">
            <a:avLst/>
          </a:prstGeom>
        </p:spPr>
        <p:txBody>
          <a:bodyPr vert="horz" lIns="91440" tIns="45720" rIns="91440" bIns="45720" rtlCol="0" anchor="t">
            <a:noAutofit/>
          </a:bodyPr>
          <a:lstStyle>
            <a:lvl1pPr indent="0" algn="just">
              <a:lnSpc>
                <a:spcPct val="90000"/>
              </a:lnSpc>
              <a:spcBef>
                <a:spcPts val="1000"/>
              </a:spcBef>
              <a:buFont typeface="Arial" panose="020B0604020202020204" pitchFamily="34" charset="0"/>
              <a:buNone/>
              <a:defRPr sz="20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Todos los bloques que conforman la cadena, tienen un hash del bloque anterior como una lista ligada.</a:t>
            </a:r>
          </a:p>
          <a:p>
            <a:endParaRPr lang="es-ES"/>
          </a:p>
          <a:p>
            <a:r>
              <a:rPr lang="es-ES"/>
              <a:t>Gracias a ese hash, si hay algún cambio, el nodo queda inválido.</a:t>
            </a:r>
          </a:p>
          <a:p>
            <a:endParaRPr lang="es-ES"/>
          </a:p>
          <a:p>
            <a:r>
              <a:rPr lang="es-ES"/>
              <a:t>Solo los bloques que contienen un hash valido son introducidos en la cadena y replicados a todos los nodos.</a:t>
            </a:r>
          </a:p>
          <a:p>
            <a:endParaRPr lang="es-CO"/>
          </a:p>
        </p:txBody>
      </p:sp>
    </p:spTree>
    <p:extLst>
      <p:ext uri="{BB962C8B-B14F-4D97-AF65-F5344CB8AC3E}">
        <p14:creationId xmlns:p14="http://schemas.microsoft.com/office/powerpoint/2010/main" val="361456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err="1">
                <a:solidFill>
                  <a:schemeClr val="accent5">
                    <a:lumMod val="50000"/>
                  </a:schemeClr>
                </a:solidFill>
                <a:latin typeface="Impact" panose="020B0806030902050204" pitchFamily="34" charset="0"/>
              </a:rPr>
              <a:t>Hyperledger</a:t>
            </a:r>
            <a:endParaRPr lang="es-CO">
              <a:solidFill>
                <a:schemeClr val="accent5">
                  <a:lumMod val="50000"/>
                </a:schemeClr>
              </a:solidFill>
              <a:latin typeface="Impact" panose="020B0806030902050204" pitchFamily="34" charset="0"/>
            </a:endParaRPr>
          </a:p>
        </p:txBody>
      </p:sp>
      <p:sp>
        <p:nvSpPr>
          <p:cNvPr id="3" name="CuadroTexto 2">
            <a:extLst>
              <a:ext uri="{FF2B5EF4-FFF2-40B4-BE49-F238E27FC236}">
                <a16:creationId xmlns:a16="http://schemas.microsoft.com/office/drawing/2014/main" id="{822CD0C6-8D3F-4821-B95F-8FA1C99AE77C}"/>
              </a:ext>
            </a:extLst>
          </p:cNvPr>
          <p:cNvSpPr txBox="1"/>
          <p:nvPr/>
        </p:nvSpPr>
        <p:spPr>
          <a:xfrm>
            <a:off x="2383972" y="2016032"/>
            <a:ext cx="7424056" cy="2010807"/>
          </a:xfrm>
          <a:prstGeom prst="rect">
            <a:avLst/>
          </a:prstGeom>
        </p:spPr>
        <p:txBody>
          <a:bodyPr vert="horz" lIns="91440" tIns="45720" rIns="91440" bIns="45720" rtlCol="0" anchor="t">
            <a:noAutofit/>
          </a:bodyPr>
          <a:lstStyle>
            <a:defPPr>
              <a:defRPr lang="es-CO"/>
            </a:defPPr>
            <a:lvl1pPr indent="0" algn="just">
              <a:lnSpc>
                <a:spcPct val="90000"/>
              </a:lnSpc>
              <a:spcBef>
                <a:spcPts val="1000"/>
              </a:spcBef>
              <a:buFont typeface="Arial" panose="020B0604020202020204" pitchFamily="34" charset="0"/>
              <a:buNone/>
              <a:defRPr sz="20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a:t>Hyperledger es una plataforma para soportar los sistemas distribuidos basados en blockchain</a:t>
            </a:r>
          </a:p>
          <a:p>
            <a:pPr marL="342900" indent="-342900">
              <a:buFont typeface="Arial" panose="020B0604020202020204" pitchFamily="34" charset="0"/>
              <a:buChar char="•"/>
            </a:pPr>
            <a:r>
              <a:rPr lang="es-ES"/>
              <a:t>Es gratis y de código abierto lanzado en el año 2015 por la Fundación Linux.</a:t>
            </a:r>
          </a:p>
          <a:p>
            <a:pPr marL="342900" indent="-342900">
              <a:buFont typeface="Arial" panose="020B0604020202020204" pitchFamily="34" charset="0"/>
              <a:buChar char="•"/>
            </a:pPr>
            <a:r>
              <a:rPr lang="es-ES"/>
              <a:t>Está respaldado por grandes empresas como Red </a:t>
            </a:r>
            <a:r>
              <a:rPr lang="es-ES" err="1"/>
              <a:t>Hat</a:t>
            </a:r>
            <a:r>
              <a:rPr lang="es-ES"/>
              <a:t>, IBM, Intel y Cisco entre otras.</a:t>
            </a:r>
            <a:endParaRPr lang="es-CO"/>
          </a:p>
        </p:txBody>
      </p:sp>
    </p:spTree>
    <p:extLst>
      <p:ext uri="{BB962C8B-B14F-4D97-AF65-F5344CB8AC3E}">
        <p14:creationId xmlns:p14="http://schemas.microsoft.com/office/powerpoint/2010/main" val="178679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err="1">
                <a:solidFill>
                  <a:schemeClr val="accent5">
                    <a:lumMod val="50000"/>
                  </a:schemeClr>
                </a:solidFill>
                <a:latin typeface="Impact" panose="020B0806030902050204" pitchFamily="34" charset="0"/>
              </a:rPr>
              <a:t>Hyperledger</a:t>
            </a:r>
            <a:endParaRPr lang="es-CO">
              <a:solidFill>
                <a:schemeClr val="accent5">
                  <a:lumMod val="50000"/>
                </a:schemeClr>
              </a:solidFill>
              <a:latin typeface="Impact" panose="020B0806030902050204" pitchFamily="34" charset="0"/>
            </a:endParaRPr>
          </a:p>
        </p:txBody>
      </p:sp>
      <p:pic>
        <p:nvPicPr>
          <p:cNvPr id="24" name="Imagen 23">
            <a:extLst>
              <a:ext uri="{FF2B5EF4-FFF2-40B4-BE49-F238E27FC236}">
                <a16:creationId xmlns:a16="http://schemas.microsoft.com/office/drawing/2014/main" id="{AC92D242-2870-432D-983C-31DF728FDEE4}"/>
              </a:ext>
            </a:extLst>
          </p:cNvPr>
          <p:cNvPicPr>
            <a:picLocks noChangeAspect="1"/>
          </p:cNvPicPr>
          <p:nvPr/>
        </p:nvPicPr>
        <p:blipFill>
          <a:blip r:embed="rId2">
            <a:extLst/>
          </a:blip>
          <a:stretch>
            <a:fillRect/>
          </a:stretch>
        </p:blipFill>
        <p:spPr>
          <a:xfrm>
            <a:off x="1197247" y="1821996"/>
            <a:ext cx="9797505" cy="4540704"/>
          </a:xfrm>
          <a:prstGeom prst="rect">
            <a:avLst/>
          </a:prstGeom>
          <a:ln>
            <a:noFill/>
          </a:ln>
          <a:effectLst>
            <a:outerShdw blurRad="190500" algn="tl" rotWithShape="0">
              <a:srgbClr val="000000">
                <a:alpha val="70000"/>
              </a:srgbClr>
            </a:outerShdw>
          </a:effectLst>
        </p:spPr>
      </p:pic>
      <p:sp>
        <p:nvSpPr>
          <p:cNvPr id="4" name="Rectángulo 3">
            <a:extLst>
              <a:ext uri="{FF2B5EF4-FFF2-40B4-BE49-F238E27FC236}">
                <a16:creationId xmlns:a16="http://schemas.microsoft.com/office/drawing/2014/main" id="{9E359160-0FF1-48FB-A88F-935F91739395}"/>
              </a:ext>
            </a:extLst>
          </p:cNvPr>
          <p:cNvSpPr/>
          <p:nvPr/>
        </p:nvSpPr>
        <p:spPr>
          <a:xfrm>
            <a:off x="6278137" y="1918010"/>
            <a:ext cx="2999678" cy="4360127"/>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5878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84007"/>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err="1">
                <a:solidFill>
                  <a:schemeClr val="accent5">
                    <a:lumMod val="50000"/>
                  </a:schemeClr>
                </a:solidFill>
                <a:latin typeface="Impact" panose="020B0806030902050204" pitchFamily="34" charset="0"/>
              </a:rPr>
              <a:t>Chaincode</a:t>
            </a:r>
            <a:endParaRPr lang="es-CO">
              <a:solidFill>
                <a:schemeClr val="accent5">
                  <a:lumMod val="50000"/>
                </a:schemeClr>
              </a:solidFill>
              <a:latin typeface="Impact" panose="020B0806030902050204" pitchFamily="34" charset="0"/>
            </a:endParaRPr>
          </a:p>
        </p:txBody>
      </p:sp>
      <p:sp>
        <p:nvSpPr>
          <p:cNvPr id="3" name="CuadroTexto 2">
            <a:extLst>
              <a:ext uri="{FF2B5EF4-FFF2-40B4-BE49-F238E27FC236}">
                <a16:creationId xmlns:a16="http://schemas.microsoft.com/office/drawing/2014/main" id="{822CD0C6-8D3F-4821-B95F-8FA1C99AE77C}"/>
              </a:ext>
            </a:extLst>
          </p:cNvPr>
          <p:cNvSpPr txBox="1"/>
          <p:nvPr/>
        </p:nvSpPr>
        <p:spPr>
          <a:xfrm>
            <a:off x="1240793" y="1582623"/>
            <a:ext cx="7424056" cy="1200329"/>
          </a:xfrm>
          <a:prstGeom prst="rect">
            <a:avLst/>
          </a:prstGeom>
        </p:spPr>
        <p:txBody>
          <a:bodyPr vert="horz" lIns="91440" tIns="45720" rIns="91440" bIns="45720" rtlCol="0" anchor="t">
            <a:noAutofit/>
          </a:bodyPr>
          <a:lstStyle>
            <a:defPPr>
              <a:defRPr lang="es-CO"/>
            </a:defPPr>
            <a:lvl1pPr indent="0" algn="just">
              <a:lnSpc>
                <a:spcPct val="90000"/>
              </a:lnSpc>
              <a:spcBef>
                <a:spcPts val="1000"/>
              </a:spcBef>
              <a:buFont typeface="Arial" panose="020B0604020202020204" pitchFamily="34" charset="0"/>
              <a:buNone/>
              <a:defRPr sz="20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err="1"/>
              <a:t>Chaincode</a:t>
            </a:r>
            <a:r>
              <a:rPr lang="es-ES"/>
              <a:t> es una pieza de código que se implementa en una red de nodos en Hyperledger que permite la interacción con el </a:t>
            </a:r>
            <a:r>
              <a:rPr lang="es-ES" err="1"/>
              <a:t>ledger</a:t>
            </a:r>
            <a:r>
              <a:rPr lang="es-ES"/>
              <a:t> compartido de esa red.</a:t>
            </a:r>
          </a:p>
          <a:p>
            <a:endParaRPr lang="es-ES"/>
          </a:p>
          <a:p>
            <a:r>
              <a:rPr lang="es-ES" err="1"/>
              <a:t>Chaincode</a:t>
            </a:r>
            <a:r>
              <a:rPr lang="es-ES"/>
              <a:t> se encarga de la lógica de los contratos en las transacciones.</a:t>
            </a:r>
            <a:endParaRPr lang="es-CO"/>
          </a:p>
        </p:txBody>
      </p:sp>
      <p:pic>
        <p:nvPicPr>
          <p:cNvPr id="4" name="Picture 4" descr="_images/RunningtheSample.png">
            <a:extLst>
              <a:ext uri="{FF2B5EF4-FFF2-40B4-BE49-F238E27FC236}">
                <a16:creationId xmlns:a16="http://schemas.microsoft.com/office/drawing/2014/main" id="{7FDCA845-12F1-4881-9E5D-61AC80F2A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9" y="4156336"/>
            <a:ext cx="6096002" cy="1725613"/>
          </a:xfrm>
          <a:prstGeom prst="rect">
            <a:avLst/>
          </a:prstGeom>
          <a:ln>
            <a:noFill/>
          </a:ln>
          <a:effectLst>
            <a:outerShdw blurRad="190500" algn="tl" rotWithShape="0">
              <a:srgbClr val="000000">
                <a:alpha val="70000"/>
              </a:srgbClr>
            </a:outerShdw>
          </a:effectLst>
          <a:extLst/>
        </p:spPr>
      </p:pic>
    </p:spTree>
    <p:extLst>
      <p:ext uri="{BB962C8B-B14F-4D97-AF65-F5344CB8AC3E}">
        <p14:creationId xmlns:p14="http://schemas.microsoft.com/office/powerpoint/2010/main" val="18566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err="1">
                <a:solidFill>
                  <a:schemeClr val="accent5">
                    <a:lumMod val="50000"/>
                  </a:schemeClr>
                </a:solidFill>
                <a:latin typeface="Impact" panose="020B0806030902050204" pitchFamily="34" charset="0"/>
              </a:rPr>
              <a:t>Chaincode</a:t>
            </a:r>
            <a:endParaRPr lang="es-CO">
              <a:solidFill>
                <a:schemeClr val="accent5">
                  <a:lumMod val="50000"/>
                </a:schemeClr>
              </a:solidFill>
              <a:latin typeface="Impact" panose="020B0806030902050204" pitchFamily="34" charset="0"/>
            </a:endParaRPr>
          </a:p>
        </p:txBody>
      </p:sp>
      <p:pic>
        <p:nvPicPr>
          <p:cNvPr id="5" name="Picture 2" descr="_images/QueryingtheLedger.png">
            <a:extLst>
              <a:ext uri="{FF2B5EF4-FFF2-40B4-BE49-F238E27FC236}">
                <a16:creationId xmlns:a16="http://schemas.microsoft.com/office/drawing/2014/main" id="{9938FDC5-1F0F-496E-BE04-009887652F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1110" y="1128451"/>
            <a:ext cx="5733506" cy="25233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6" descr="_images/UpdatingtheLedger.png">
            <a:extLst>
              <a:ext uri="{FF2B5EF4-FFF2-40B4-BE49-F238E27FC236}">
                <a16:creationId xmlns:a16="http://schemas.microsoft.com/office/drawing/2014/main" id="{3E1F4564-D4E1-4EC6-8165-094101FE9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110" y="3808377"/>
            <a:ext cx="6096002" cy="27670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759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Servidor web con </a:t>
            </a:r>
            <a:r>
              <a:rPr lang="es-ES" err="1">
                <a:solidFill>
                  <a:schemeClr val="accent5">
                    <a:lumMod val="50000"/>
                  </a:schemeClr>
                </a:solidFill>
                <a:latin typeface="Impact" panose="020B0806030902050204" pitchFamily="34" charset="0"/>
              </a:rPr>
              <a:t>nodejs</a:t>
            </a:r>
            <a:endParaRPr lang="es-CO">
              <a:solidFill>
                <a:schemeClr val="accent5">
                  <a:lumMod val="50000"/>
                </a:schemeClr>
              </a:solidFill>
              <a:latin typeface="Impact" panose="020B0806030902050204" pitchFamily="34" charset="0"/>
            </a:endParaRPr>
          </a:p>
        </p:txBody>
      </p:sp>
      <p:pic>
        <p:nvPicPr>
          <p:cNvPr id="24" name="Imagen 23">
            <a:extLst>
              <a:ext uri="{FF2B5EF4-FFF2-40B4-BE49-F238E27FC236}">
                <a16:creationId xmlns:a16="http://schemas.microsoft.com/office/drawing/2014/main" id="{AC92D242-2870-432D-983C-31DF728FDEE4}"/>
              </a:ext>
            </a:extLst>
          </p:cNvPr>
          <p:cNvPicPr>
            <a:picLocks noChangeAspect="1"/>
          </p:cNvPicPr>
          <p:nvPr/>
        </p:nvPicPr>
        <p:blipFill>
          <a:blip r:embed="rId2">
            <a:extLst/>
          </a:blip>
          <a:stretch>
            <a:fillRect/>
          </a:stretch>
        </p:blipFill>
        <p:spPr>
          <a:xfrm>
            <a:off x="1197247" y="1821996"/>
            <a:ext cx="9797505" cy="4540704"/>
          </a:xfrm>
          <a:prstGeom prst="rect">
            <a:avLst/>
          </a:prstGeom>
          <a:ln>
            <a:noFill/>
          </a:ln>
          <a:effectLst>
            <a:outerShdw blurRad="190500" algn="tl" rotWithShape="0">
              <a:srgbClr val="000000">
                <a:alpha val="70000"/>
              </a:srgbClr>
            </a:outerShdw>
          </a:effectLst>
        </p:spPr>
      </p:pic>
      <p:sp>
        <p:nvSpPr>
          <p:cNvPr id="3" name="Rectángulo 2">
            <a:extLst>
              <a:ext uri="{FF2B5EF4-FFF2-40B4-BE49-F238E27FC236}">
                <a16:creationId xmlns:a16="http://schemas.microsoft.com/office/drawing/2014/main" id="{FD189737-76AA-4231-BF9C-3211EC296937}"/>
              </a:ext>
            </a:extLst>
          </p:cNvPr>
          <p:cNvSpPr/>
          <p:nvPr/>
        </p:nvSpPr>
        <p:spPr>
          <a:xfrm>
            <a:off x="2575932" y="3668751"/>
            <a:ext cx="1895708" cy="1048215"/>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51732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F88E1-52BD-44EF-838D-55943228250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Servidor web con </a:t>
            </a:r>
            <a:r>
              <a:rPr lang="es-ES" err="1">
                <a:solidFill>
                  <a:schemeClr val="accent5">
                    <a:lumMod val="50000"/>
                  </a:schemeClr>
                </a:solidFill>
                <a:latin typeface="Impact" panose="020B0806030902050204" pitchFamily="34" charset="0"/>
              </a:rPr>
              <a:t>nodejs</a:t>
            </a:r>
            <a:endParaRPr lang="es-ES">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7AD264CA-3A2C-4A29-9992-E5FF586F3940}"/>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Necesario para permitir la comunicación a través de peticiones REST entre los microservicios y el blockchain. </a:t>
            </a:r>
          </a:p>
          <a:p>
            <a:pPr algn="just"/>
            <a:endParaRPr lang="es-ES" sz="2000">
              <a:latin typeface="Impact" panose="020B0806030902050204" pitchFamily="34" charset="0"/>
            </a:endParaRPr>
          </a:p>
          <a:p>
            <a:pPr algn="just"/>
            <a:endParaRPr lang="es-ES" sz="2000">
              <a:latin typeface="Impact" panose="020B0806030902050204" pitchFamily="34" charset="0"/>
            </a:endParaRPr>
          </a:p>
        </p:txBody>
      </p:sp>
    </p:spTree>
    <p:extLst>
      <p:ext uri="{BB962C8B-B14F-4D97-AF65-F5344CB8AC3E}">
        <p14:creationId xmlns:p14="http://schemas.microsoft.com/office/powerpoint/2010/main" val="731622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F88E1-52BD-44EF-838D-55943228250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Servidor web con </a:t>
            </a:r>
            <a:r>
              <a:rPr lang="es-ES" err="1">
                <a:solidFill>
                  <a:schemeClr val="accent5">
                    <a:lumMod val="50000"/>
                  </a:schemeClr>
                </a:solidFill>
                <a:latin typeface="Impact" panose="020B0806030902050204" pitchFamily="34" charset="0"/>
              </a:rPr>
              <a:t>nodejs</a:t>
            </a:r>
            <a:endParaRPr lang="es-ES">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7AD264CA-3A2C-4A29-9992-E5FF586F3940}"/>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Decisiones de arquitectura:</a:t>
            </a:r>
          </a:p>
          <a:p>
            <a:pPr algn="just"/>
            <a:r>
              <a:rPr lang="es-ES" sz="2000">
                <a:latin typeface="Impact" panose="020B0806030902050204" pitchFamily="34" charset="0"/>
              </a:rPr>
              <a:t>Arquitectura MVC: Modelo, vista, controlador.</a:t>
            </a:r>
          </a:p>
          <a:p>
            <a:pPr algn="just"/>
            <a:r>
              <a:rPr lang="es-ES" sz="2000">
                <a:latin typeface="Impact" panose="020B0806030902050204" pitchFamily="34" charset="0"/>
              </a:rPr>
              <a:t>Mayor documentación disponible comparación con Java para la integración con </a:t>
            </a:r>
            <a:r>
              <a:rPr lang="es-ES" sz="2000" err="1">
                <a:latin typeface="Impact" panose="020B0806030902050204" pitchFamily="34" charset="0"/>
              </a:rPr>
              <a:t>hyperledger</a:t>
            </a:r>
            <a:endParaRPr lang="es-ES" sz="2000">
              <a:latin typeface="Impact" panose="020B0806030902050204" pitchFamily="34" charset="0"/>
            </a:endParaRPr>
          </a:p>
          <a:p>
            <a:pPr algn="just"/>
            <a:r>
              <a:rPr lang="es-ES" sz="2000">
                <a:latin typeface="Impact" panose="020B0806030902050204" pitchFamily="34" charset="0"/>
              </a:rPr>
              <a:t>Aprendizaje de algo nuevo</a:t>
            </a:r>
          </a:p>
          <a:p>
            <a:pPr algn="just"/>
            <a:r>
              <a:rPr lang="es-ES" sz="2000">
                <a:latin typeface="Impact" panose="020B0806030902050204" pitchFamily="34" charset="0"/>
              </a:rPr>
              <a:t>Es gratis</a:t>
            </a:r>
          </a:p>
          <a:p>
            <a:pPr algn="just"/>
            <a:endParaRPr lang="es-ES" sz="2000">
              <a:latin typeface="Impact" panose="020B0806030902050204" pitchFamily="34" charset="0"/>
            </a:endParaRPr>
          </a:p>
          <a:p>
            <a:pPr algn="just"/>
            <a:endParaRPr lang="es-ES" sz="2000">
              <a:latin typeface="Impact" panose="020B0806030902050204" pitchFamily="34" charset="0"/>
            </a:endParaRPr>
          </a:p>
        </p:txBody>
      </p:sp>
    </p:spTree>
    <p:extLst>
      <p:ext uri="{BB962C8B-B14F-4D97-AF65-F5344CB8AC3E}">
        <p14:creationId xmlns:p14="http://schemas.microsoft.com/office/powerpoint/2010/main" val="263825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Dificultades</a:t>
            </a:r>
          </a:p>
        </p:txBody>
      </p:sp>
      <p:sp>
        <p:nvSpPr>
          <p:cNvPr id="3" name="CuadroTexto 2">
            <a:extLst>
              <a:ext uri="{FF2B5EF4-FFF2-40B4-BE49-F238E27FC236}">
                <a16:creationId xmlns:a16="http://schemas.microsoft.com/office/drawing/2014/main" id="{822CD0C6-8D3F-4821-B95F-8FA1C99AE77C}"/>
              </a:ext>
            </a:extLst>
          </p:cNvPr>
          <p:cNvSpPr txBox="1"/>
          <p:nvPr/>
        </p:nvSpPr>
        <p:spPr>
          <a:xfrm>
            <a:off x="2383972" y="2016032"/>
            <a:ext cx="7424056" cy="3046988"/>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atin typeface="Impact" panose="020B080603090205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ES"/>
              <a:t>Determinar la plataforma de blockchain a usar.</a:t>
            </a:r>
          </a:p>
          <a:p>
            <a:pPr algn="just"/>
            <a:r>
              <a:rPr lang="es-ES"/>
              <a:t>Entender la arquitectura y la configuración.</a:t>
            </a:r>
          </a:p>
          <a:p>
            <a:pPr algn="just"/>
            <a:r>
              <a:rPr lang="es-ES"/>
              <a:t>Conectar con otros nodos por cuestiones de certificados.</a:t>
            </a:r>
          </a:p>
          <a:p>
            <a:pPr algn="just"/>
            <a:r>
              <a:rPr lang="es-ES"/>
              <a:t>Adaptación a las consultas en bases de datos no relacionales.</a:t>
            </a:r>
          </a:p>
          <a:p>
            <a:pPr algn="just"/>
            <a:r>
              <a:rPr lang="es-ES"/>
              <a:t>Solo se logró adquirir un servidor.</a:t>
            </a:r>
          </a:p>
          <a:p>
            <a:pPr algn="just"/>
            <a:r>
              <a:rPr lang="es-ES"/>
              <a:t>Acceso al servidor solo por ftp y </a:t>
            </a:r>
            <a:r>
              <a:rPr lang="es-ES" err="1"/>
              <a:t>ssh</a:t>
            </a:r>
            <a:r>
              <a:rPr lang="es-ES"/>
              <a:t>.</a:t>
            </a:r>
          </a:p>
        </p:txBody>
      </p:sp>
    </p:spTree>
    <p:extLst>
      <p:ext uri="{BB962C8B-B14F-4D97-AF65-F5344CB8AC3E}">
        <p14:creationId xmlns:p14="http://schemas.microsoft.com/office/powerpoint/2010/main" val="359264995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Infraestructura y base de datos</a:t>
            </a:r>
          </a:p>
        </p:txBody>
      </p:sp>
      <p:sp>
        <p:nvSpPr>
          <p:cNvPr id="3" name="CuadroTexto 2"/>
          <p:cNvSpPr txBox="1"/>
          <p:nvPr/>
        </p:nvSpPr>
        <p:spPr>
          <a:xfrm>
            <a:off x="4498258" y="1637071"/>
            <a:ext cx="184731" cy="369332"/>
          </a:xfrm>
          <a:prstGeom prst="rect">
            <a:avLst/>
          </a:prstGeom>
          <a:noFill/>
        </p:spPr>
        <p:txBody>
          <a:bodyPr wrap="none" rtlCol="0">
            <a:spAutoFit/>
          </a:bodyPr>
          <a:lstStyle/>
          <a:p>
            <a:endParaRPr lang="es-CO"/>
          </a:p>
        </p:txBody>
      </p:sp>
      <p:pic>
        <p:nvPicPr>
          <p:cNvPr id="4" name="Imagen 3">
            <a:extLst>
              <a:ext uri="{FF2B5EF4-FFF2-40B4-BE49-F238E27FC236}">
                <a16:creationId xmlns:a16="http://schemas.microsoft.com/office/drawing/2014/main" id="{E87E103C-D73B-440C-B251-F72F56DF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1821737"/>
            <a:ext cx="8439150" cy="4648200"/>
          </a:xfrm>
          <a:prstGeom prst="rect">
            <a:avLst/>
          </a:prstGeom>
          <a:ln>
            <a:noFill/>
          </a:ln>
          <a:effectLst>
            <a:outerShdw blurRad="190500" algn="tl" rotWithShape="0">
              <a:srgbClr val="000000">
                <a:alpha val="70000"/>
              </a:srgbClr>
            </a:outerShdw>
          </a:effectLst>
        </p:spPr>
      </p:pic>
      <p:sp>
        <p:nvSpPr>
          <p:cNvPr id="5" name="Rectángulo 4">
            <a:extLst>
              <a:ext uri="{FF2B5EF4-FFF2-40B4-BE49-F238E27FC236}">
                <a16:creationId xmlns:a16="http://schemas.microsoft.com/office/drawing/2014/main" id="{FB0AC0C1-2E82-4F2D-A740-FF908ED7D04B}"/>
              </a:ext>
            </a:extLst>
          </p:cNvPr>
          <p:cNvSpPr/>
          <p:nvPr/>
        </p:nvSpPr>
        <p:spPr>
          <a:xfrm>
            <a:off x="8575288" y="3672839"/>
            <a:ext cx="1740287" cy="2797097"/>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C9B1F61-264C-4EDF-97AD-27E32E2567A5}"/>
              </a:ext>
            </a:extLst>
          </p:cNvPr>
          <p:cNvSpPr/>
          <p:nvPr/>
        </p:nvSpPr>
        <p:spPr>
          <a:xfrm>
            <a:off x="3932664" y="2798956"/>
            <a:ext cx="1740287" cy="1895707"/>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552E5BD0-2EB4-4601-9923-315387D97419}"/>
              </a:ext>
            </a:extLst>
          </p:cNvPr>
          <p:cNvSpPr/>
          <p:nvPr/>
        </p:nvSpPr>
        <p:spPr>
          <a:xfrm>
            <a:off x="8787162" y="5596242"/>
            <a:ext cx="1282390" cy="637290"/>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2032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7E8FA-BE2B-465E-85A3-AE79A4E10752}"/>
              </a:ext>
            </a:extLst>
          </p:cNvPr>
          <p:cNvSpPr>
            <a:spLocks noGrp="1"/>
          </p:cNvSpPr>
          <p:nvPr>
            <p:ph type="title"/>
          </p:nvPr>
        </p:nvSpPr>
        <p:spPr>
          <a:xfrm>
            <a:off x="1397259" y="252554"/>
            <a:ext cx="4419600" cy="988417"/>
          </a:xfrm>
          <a:effectLst>
            <a:outerShdw blurRad="50800" dist="38100" dir="8100000" algn="tr" rotWithShape="0">
              <a:prstClr val="black">
                <a:alpha val="40000"/>
              </a:prstClr>
            </a:outerShdw>
          </a:effectLst>
        </p:spPr>
        <p:txBody>
          <a:bodyPr/>
          <a:lstStyle/>
          <a:p>
            <a:r>
              <a:rPr lang="es-CO">
                <a:solidFill>
                  <a:schemeClr val="accent5">
                    <a:lumMod val="50000"/>
                  </a:schemeClr>
                </a:solidFill>
                <a:latin typeface="Impact" panose="020B0806030902050204" pitchFamily="34" charset="0"/>
              </a:rPr>
              <a:t>Arquitectura</a:t>
            </a:r>
            <a:endParaRPr lang="es-ES">
              <a:solidFill>
                <a:schemeClr val="accent5">
                  <a:lumMod val="50000"/>
                </a:schemeClr>
              </a:solidFill>
              <a:latin typeface="Impact" panose="020B0806030902050204" pitchFamily="34" charset="0"/>
            </a:endParaRPr>
          </a:p>
        </p:txBody>
      </p:sp>
      <p:pic>
        <p:nvPicPr>
          <p:cNvPr id="27" name="Imagen 26">
            <a:extLst>
              <a:ext uri="{FF2B5EF4-FFF2-40B4-BE49-F238E27FC236}">
                <a16:creationId xmlns:a16="http://schemas.microsoft.com/office/drawing/2014/main" id="{EE4C5E1C-1A4D-4358-80B0-5A18B2172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259" y="1338006"/>
            <a:ext cx="8439150" cy="4648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27771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1254C-CB2F-42A2-8887-F6641BEB815B}"/>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Pasos básicos para instalación servidor</a:t>
            </a:r>
          </a:p>
        </p:txBody>
      </p:sp>
      <p:sp>
        <p:nvSpPr>
          <p:cNvPr id="3" name="Marcador de contenido 2">
            <a:extLst>
              <a:ext uri="{FF2B5EF4-FFF2-40B4-BE49-F238E27FC236}">
                <a16:creationId xmlns:a16="http://schemas.microsoft.com/office/drawing/2014/main" id="{0071A311-0635-49DC-9FD1-5FB88F378512}"/>
              </a:ext>
            </a:extLst>
          </p:cNvPr>
          <p:cNvSpPr>
            <a:spLocks noGrp="1"/>
          </p:cNvSpPr>
          <p:nvPr>
            <p:ph idx="1"/>
          </p:nvPr>
        </p:nvSpPr>
        <p:spPr>
          <a:xfrm>
            <a:off x="1428750" y="2705100"/>
            <a:ext cx="9271136" cy="3091505"/>
          </a:xfrm>
        </p:spPr>
        <p:txBody>
          <a:bodyPr vert="horz" lIns="91440" tIns="45720" rIns="91440" bIns="45720" rtlCol="0" anchor="t">
            <a:noAutofit/>
          </a:bodyPr>
          <a:lstStyle/>
          <a:p>
            <a:pPr algn="just"/>
            <a:r>
              <a:rPr lang="es-ES" sz="2000">
                <a:latin typeface="Impact" panose="020B0806030902050204" pitchFamily="34" charset="0"/>
              </a:rPr>
              <a:t>INSTALACIÓN SERVIDOR LINUX CENTOS 7.</a:t>
            </a:r>
          </a:p>
          <a:p>
            <a:pPr algn="just"/>
            <a:r>
              <a:rPr lang="es-ES" sz="2000">
                <a:latin typeface="Impact" panose="020B0806030902050204" pitchFamily="34" charset="0"/>
              </a:rPr>
              <a:t>INSTALACIÓN DOCKER.</a:t>
            </a:r>
          </a:p>
          <a:p>
            <a:pPr algn="just"/>
            <a:r>
              <a:rPr lang="es-ES" sz="2000">
                <a:latin typeface="Impact" panose="020B0806030902050204" pitchFamily="34" charset="0"/>
              </a:rPr>
              <a:t>INSTALACIÓN NODEJS</a:t>
            </a:r>
          </a:p>
          <a:p>
            <a:pPr algn="just"/>
            <a:r>
              <a:rPr lang="es-ES" sz="2000">
                <a:latin typeface="Impact" panose="020B0806030902050204" pitchFamily="34" charset="0"/>
              </a:rPr>
              <a:t>NPM (COMPONENTE REQUERIDO POR NODEJS)</a:t>
            </a:r>
          </a:p>
          <a:p>
            <a:pPr algn="just"/>
            <a:r>
              <a:rPr lang="es-ES" sz="2000">
                <a:latin typeface="Impact" panose="020B0806030902050204" pitchFamily="34" charset="0"/>
              </a:rPr>
              <a:t>GO</a:t>
            </a:r>
          </a:p>
          <a:p>
            <a:pPr algn="just"/>
            <a:r>
              <a:rPr lang="es-ES" sz="2000">
                <a:latin typeface="Impact" panose="020B0806030902050204" pitchFamily="34" charset="0"/>
              </a:rPr>
              <a:t>DESCARGAR IMÁGENES DE HYPERLEDGER.</a:t>
            </a:r>
          </a:p>
          <a:p>
            <a:pPr algn="just"/>
            <a:r>
              <a:rPr lang="es-ES" sz="2000">
                <a:latin typeface="Impact" panose="020B0806030902050204" pitchFamily="34" charset="0"/>
              </a:rPr>
              <a:t>EJECUTAR EL FRAMEWORK.</a:t>
            </a:r>
          </a:p>
        </p:txBody>
      </p:sp>
    </p:spTree>
    <p:extLst>
      <p:ext uri="{BB962C8B-B14F-4D97-AF65-F5344CB8AC3E}">
        <p14:creationId xmlns:p14="http://schemas.microsoft.com/office/powerpoint/2010/main" val="3977809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BB192-FC4D-4AE9-BA55-EA15CDFCEFEE}"/>
              </a:ext>
            </a:extLst>
          </p:cNvPr>
          <p:cNvSpPr>
            <a:spLocks noGrp="1"/>
          </p:cNvSpPr>
          <p:nvPr>
            <p:ph type="title"/>
          </p:nvPr>
        </p:nvSpPr>
        <p:spPr>
          <a:xfrm>
            <a:off x="1250950" y="382588"/>
            <a:ext cx="10179050" cy="1103144"/>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err="1">
                <a:solidFill>
                  <a:schemeClr val="accent5">
                    <a:lumMod val="50000"/>
                  </a:schemeClr>
                </a:solidFill>
                <a:latin typeface="Impact" panose="020B0806030902050204" pitchFamily="34" charset="0"/>
              </a:rPr>
              <a:t>CouchDB</a:t>
            </a:r>
            <a:r>
              <a:rPr lang="es-ES">
                <a:solidFill>
                  <a:schemeClr val="accent5">
                    <a:lumMod val="50000"/>
                  </a:schemeClr>
                </a:solidFill>
                <a:latin typeface="Impact" panose="020B0806030902050204" pitchFamily="34" charset="0"/>
              </a:rPr>
              <a:t> </a:t>
            </a:r>
          </a:p>
          <a:p>
            <a:endParaRPr lang="es-ES">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0E3C0228-2641-45DA-9689-4127C4BD1F06}"/>
              </a:ext>
            </a:extLst>
          </p:cNvPr>
          <p:cNvSpPr>
            <a:spLocks noGrp="1"/>
          </p:cNvSpPr>
          <p:nvPr>
            <p:ph idx="1"/>
          </p:nvPr>
        </p:nvSpPr>
        <p:spPr>
          <a:xfrm>
            <a:off x="1457325" y="1489645"/>
            <a:ext cx="9097502" cy="1247203"/>
          </a:xfrm>
        </p:spPr>
        <p:txBody>
          <a:bodyPr vert="horz" lIns="91440" tIns="45720" rIns="91440" bIns="45720" rtlCol="0" anchor="t">
            <a:noAutofit/>
          </a:bodyPr>
          <a:lstStyle/>
          <a:p>
            <a:pPr marL="0" indent="0" algn="just">
              <a:buNone/>
            </a:pPr>
            <a:r>
              <a:rPr lang="es-ES" sz="2000">
                <a:latin typeface="Impact" panose="020B0806030902050204" pitchFamily="34" charset="0"/>
              </a:rPr>
              <a:t>• Sistema gestor de bases de datos orientado a documentos.</a:t>
            </a:r>
          </a:p>
          <a:p>
            <a:pPr marL="0" indent="0" algn="just">
              <a:buNone/>
            </a:pPr>
            <a:r>
              <a:rPr lang="es-ES" sz="2000">
                <a:latin typeface="Impact" panose="020B0806030902050204" pitchFamily="34" charset="0"/>
              </a:rPr>
              <a:t>• Cada documento está en formato JSON </a:t>
            </a:r>
          </a:p>
        </p:txBody>
      </p:sp>
      <p:pic>
        <p:nvPicPr>
          <p:cNvPr id="5" name="Imagen 5" descr="Screen Shot 2017-11-15 at 12.44.39 AM.png">
            <a:extLst>
              <a:ext uri="{FF2B5EF4-FFF2-40B4-BE49-F238E27FC236}">
                <a16:creationId xmlns:a16="http://schemas.microsoft.com/office/drawing/2014/main" id="{FF8BF5D2-081D-4150-B56E-02B5311E9508}"/>
              </a:ext>
            </a:extLst>
          </p:cNvPr>
          <p:cNvPicPr>
            <a:picLocks noChangeAspect="1"/>
          </p:cNvPicPr>
          <p:nvPr/>
        </p:nvPicPr>
        <p:blipFill>
          <a:blip r:embed="rId3"/>
          <a:stretch>
            <a:fillRect/>
          </a:stretch>
        </p:blipFill>
        <p:spPr>
          <a:xfrm>
            <a:off x="2828925" y="3362325"/>
            <a:ext cx="6455923" cy="27850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0155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BF719-DA28-47B9-8613-7E47C79FB498}"/>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Características</a:t>
            </a:r>
          </a:p>
        </p:txBody>
      </p:sp>
      <p:sp>
        <p:nvSpPr>
          <p:cNvPr id="3" name="Marcador de contenido 2">
            <a:extLst>
              <a:ext uri="{FF2B5EF4-FFF2-40B4-BE49-F238E27FC236}">
                <a16:creationId xmlns:a16="http://schemas.microsoft.com/office/drawing/2014/main" id="{03E3207E-DA63-43AF-B0C7-C6A603540EE1}"/>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Sin estructura fija: </a:t>
            </a:r>
            <a:r>
              <a:rPr lang="en-US" sz="2000" err="1">
                <a:latin typeface="Impact" panose="020B0806030902050204" pitchFamily="34" charset="0"/>
              </a:rPr>
              <a:t>es</a:t>
            </a:r>
            <a:r>
              <a:rPr lang="en-US" sz="2000">
                <a:latin typeface="Impact" panose="020B0806030902050204" pitchFamily="34" charset="0"/>
              </a:rPr>
              <a:t> </a:t>
            </a:r>
            <a:r>
              <a:rPr lang="en-US" sz="2000" err="1">
                <a:latin typeface="Impact" panose="020B0806030902050204" pitchFamily="34" charset="0"/>
              </a:rPr>
              <a:t>decir</a:t>
            </a:r>
            <a:r>
              <a:rPr lang="en-US" sz="2000">
                <a:latin typeface="Impact" panose="020B0806030902050204" pitchFamily="34" charset="0"/>
              </a:rPr>
              <a:t> que no </a:t>
            </a:r>
            <a:r>
              <a:rPr lang="en-US" sz="2000" err="1">
                <a:latin typeface="Impact" panose="020B0806030902050204" pitchFamily="34" charset="0"/>
              </a:rPr>
              <a:t>siempre</a:t>
            </a:r>
            <a:r>
              <a:rPr lang="en-US" sz="2000">
                <a:latin typeface="Impact" panose="020B0806030902050204" pitchFamily="34" charset="0"/>
              </a:rPr>
              <a:t> se </a:t>
            </a:r>
            <a:r>
              <a:rPr lang="en-US" sz="2000" err="1">
                <a:latin typeface="Impact" panose="020B0806030902050204" pitchFamily="34" charset="0"/>
              </a:rPr>
              <a:t>deben</a:t>
            </a:r>
            <a:r>
              <a:rPr lang="en-US" sz="2000">
                <a:latin typeface="Impact" panose="020B0806030902050204" pitchFamily="34" charset="0"/>
              </a:rPr>
              <a:t> </a:t>
            </a:r>
            <a:r>
              <a:rPr lang="en-US" sz="2000" err="1">
                <a:latin typeface="Impact" panose="020B0806030902050204" pitchFamily="34" charset="0"/>
              </a:rPr>
              <a:t>guardar</a:t>
            </a:r>
            <a:r>
              <a:rPr lang="en-US" sz="2000">
                <a:latin typeface="Impact" panose="020B0806030902050204" pitchFamily="34" charset="0"/>
              </a:rPr>
              <a:t> </a:t>
            </a:r>
            <a:r>
              <a:rPr lang="en-US" sz="2000" err="1">
                <a:latin typeface="Impact" panose="020B0806030902050204" pitchFamily="34" charset="0"/>
              </a:rPr>
              <a:t>los</a:t>
            </a:r>
            <a:r>
              <a:rPr lang="en-US" sz="2000">
                <a:latin typeface="Impact" panose="020B0806030902050204" pitchFamily="34" charset="0"/>
              </a:rPr>
              <a:t> </a:t>
            </a:r>
            <a:r>
              <a:rPr lang="en-US" sz="2000" err="1">
                <a:latin typeface="Impact" panose="020B0806030902050204" pitchFamily="34" charset="0"/>
              </a:rPr>
              <a:t>mismos</a:t>
            </a:r>
            <a:r>
              <a:rPr lang="en-US" sz="2000">
                <a:latin typeface="Impact" panose="020B0806030902050204" pitchFamily="34" charset="0"/>
              </a:rPr>
              <a:t> </a:t>
            </a:r>
            <a:r>
              <a:rPr lang="en-US" sz="2000" err="1">
                <a:latin typeface="Impact" panose="020B0806030902050204" pitchFamily="34" charset="0"/>
              </a:rPr>
              <a:t>campos</a:t>
            </a:r>
            <a:r>
              <a:rPr lang="en-US" sz="2000">
                <a:latin typeface="Impact" panose="020B0806030902050204" pitchFamily="34" charset="0"/>
              </a:rPr>
              <a:t> de un "</a:t>
            </a:r>
            <a:r>
              <a:rPr lang="en-US" sz="2000" err="1">
                <a:latin typeface="Impact" panose="020B0806030902050204" pitchFamily="34" charset="0"/>
              </a:rPr>
              <a:t>objeto</a:t>
            </a:r>
            <a:r>
              <a:rPr lang="en-US" sz="2000">
                <a:latin typeface="Impact" panose="020B0806030902050204" pitchFamily="34" charset="0"/>
              </a:rPr>
              <a:t>", </a:t>
            </a:r>
            <a:r>
              <a:rPr lang="en-US" sz="2000" err="1">
                <a:latin typeface="Impact" panose="020B0806030902050204" pitchFamily="34" charset="0"/>
              </a:rPr>
              <a:t>simplemente</a:t>
            </a:r>
            <a:r>
              <a:rPr lang="en-US" sz="2000">
                <a:latin typeface="Impact" panose="020B0806030902050204" pitchFamily="34" charset="0"/>
              </a:rPr>
              <a:t> </a:t>
            </a:r>
            <a:r>
              <a:rPr lang="en-US" sz="2000" err="1">
                <a:latin typeface="Impact" panose="020B0806030902050204" pitchFamily="34" charset="0"/>
              </a:rPr>
              <a:t>guarda</a:t>
            </a:r>
            <a:r>
              <a:rPr lang="en-US" sz="2000">
                <a:latin typeface="Impact" panose="020B0806030902050204" pitchFamily="34" charset="0"/>
              </a:rPr>
              <a:t> lo que hay.</a:t>
            </a:r>
            <a:endParaRPr lang="es-ES" sz="2000">
              <a:latin typeface="Impact" panose="020B0806030902050204" pitchFamily="34" charset="0"/>
            </a:endParaRPr>
          </a:p>
          <a:p>
            <a:pPr algn="just"/>
            <a:endParaRPr lang="en-US" sz="2000">
              <a:latin typeface="Impact" panose="020B0806030902050204" pitchFamily="34" charset="0"/>
            </a:endParaRPr>
          </a:p>
          <a:p>
            <a:pPr algn="just"/>
            <a:r>
              <a:rPr lang="es-ES" sz="2000" err="1">
                <a:latin typeface="Impact" panose="020B0806030902050204" pitchFamily="34" charset="0"/>
              </a:rPr>
              <a:t>Self-contained</a:t>
            </a:r>
            <a:r>
              <a:rPr lang="es-ES" sz="2000">
                <a:latin typeface="Impact" panose="020B0806030902050204" pitchFamily="34" charset="0"/>
              </a:rPr>
              <a:t> Data: </a:t>
            </a:r>
            <a:r>
              <a:rPr lang="en-US" sz="2000" err="1">
                <a:latin typeface="Impact" panose="020B0806030902050204" pitchFamily="34" charset="0"/>
              </a:rPr>
              <a:t>Es</a:t>
            </a:r>
            <a:r>
              <a:rPr lang="en-US" sz="2000">
                <a:latin typeface="Impact" panose="020B0806030902050204" pitchFamily="34" charset="0"/>
              </a:rPr>
              <a:t> </a:t>
            </a:r>
            <a:r>
              <a:rPr lang="en-US" sz="2000" err="1">
                <a:latin typeface="Impact" panose="020B0806030902050204" pitchFamily="34" charset="0"/>
              </a:rPr>
              <a:t>decir</a:t>
            </a:r>
            <a:r>
              <a:rPr lang="en-US" sz="2000">
                <a:latin typeface="Impact" panose="020B0806030902050204" pitchFamily="34" charset="0"/>
              </a:rPr>
              <a:t> que </a:t>
            </a:r>
            <a:r>
              <a:rPr lang="en-US" sz="2000" err="1">
                <a:latin typeface="Impact" panose="020B0806030902050204" pitchFamily="34" charset="0"/>
              </a:rPr>
              <a:t>toda</a:t>
            </a:r>
            <a:r>
              <a:rPr lang="en-US" sz="2000">
                <a:latin typeface="Impact" panose="020B0806030902050204" pitchFamily="34" charset="0"/>
              </a:rPr>
              <a:t> la </a:t>
            </a:r>
            <a:r>
              <a:rPr lang="en-US" sz="2000" err="1">
                <a:latin typeface="Impact" panose="020B0806030902050204" pitchFamily="34" charset="0"/>
              </a:rPr>
              <a:t>información</a:t>
            </a:r>
            <a:r>
              <a:rPr lang="en-US" sz="2000">
                <a:latin typeface="Impact" panose="020B0806030902050204" pitchFamily="34" charset="0"/>
              </a:rPr>
              <a:t> y </a:t>
            </a:r>
            <a:r>
              <a:rPr lang="en-US" sz="2000" err="1">
                <a:latin typeface="Impact" panose="020B0806030902050204" pitchFamily="34" charset="0"/>
              </a:rPr>
              <a:t>referencias</a:t>
            </a:r>
            <a:r>
              <a:rPr lang="en-US" sz="2000">
                <a:latin typeface="Impact" panose="020B0806030902050204" pitchFamily="34" charset="0"/>
              </a:rPr>
              <a:t> que se </a:t>
            </a:r>
            <a:r>
              <a:rPr lang="en-US" sz="2000" err="1">
                <a:latin typeface="Impact" panose="020B0806030902050204" pitchFamily="34" charset="0"/>
              </a:rPr>
              <a:t>puedan</a:t>
            </a:r>
            <a:r>
              <a:rPr lang="en-US" sz="2000">
                <a:latin typeface="Impact" panose="020B0806030902050204" pitchFamily="34" charset="0"/>
              </a:rPr>
              <a:t> </a:t>
            </a:r>
            <a:r>
              <a:rPr lang="en-US" sz="2000" err="1">
                <a:latin typeface="Impact" panose="020B0806030902050204" pitchFamily="34" charset="0"/>
              </a:rPr>
              <a:t>hacer</a:t>
            </a:r>
            <a:r>
              <a:rPr lang="en-US" sz="2000">
                <a:latin typeface="Impact" panose="020B0806030902050204" pitchFamily="34" charset="0"/>
              </a:rPr>
              <a:t> a "</a:t>
            </a:r>
            <a:r>
              <a:rPr lang="en-US" sz="2000" err="1">
                <a:latin typeface="Impact" panose="020B0806030902050204" pitchFamily="34" charset="0"/>
              </a:rPr>
              <a:t>otra</a:t>
            </a:r>
            <a:r>
              <a:rPr lang="en-US" sz="2000">
                <a:latin typeface="Impact" panose="020B0806030902050204" pitchFamily="34" charset="0"/>
              </a:rPr>
              <a:t> </a:t>
            </a:r>
            <a:r>
              <a:rPr lang="en-US" sz="2000" err="1">
                <a:latin typeface="Impact" panose="020B0806030902050204" pitchFamily="34" charset="0"/>
              </a:rPr>
              <a:t>tabla</a:t>
            </a:r>
            <a:r>
              <a:rPr lang="en-US" sz="2000">
                <a:latin typeface="Impact" panose="020B0806030902050204" pitchFamily="34" charset="0"/>
              </a:rPr>
              <a:t>" </a:t>
            </a:r>
            <a:r>
              <a:rPr lang="en-US" sz="2000" err="1">
                <a:latin typeface="Impact" panose="020B0806030902050204" pitchFamily="34" charset="0"/>
              </a:rPr>
              <a:t>es</a:t>
            </a:r>
            <a:r>
              <a:rPr lang="en-US" sz="2000">
                <a:latin typeface="Impact" panose="020B0806030902050204" pitchFamily="34" charset="0"/>
              </a:rPr>
              <a:t> </a:t>
            </a:r>
            <a:r>
              <a:rPr lang="en-US" sz="2000" err="1">
                <a:latin typeface="Impact" panose="020B0806030902050204" pitchFamily="34" charset="0"/>
              </a:rPr>
              <a:t>guardada</a:t>
            </a:r>
            <a:r>
              <a:rPr lang="en-US" sz="2000">
                <a:latin typeface="Impact" panose="020B0806030902050204" pitchFamily="34" charset="0"/>
              </a:rPr>
              <a:t> </a:t>
            </a:r>
            <a:r>
              <a:rPr lang="en-US" sz="2000" err="1">
                <a:latin typeface="Impact" panose="020B0806030902050204" pitchFamily="34" charset="0"/>
              </a:rPr>
              <a:t>en</a:t>
            </a:r>
            <a:r>
              <a:rPr lang="en-US" sz="2000">
                <a:latin typeface="Impact" panose="020B0806030902050204" pitchFamily="34" charset="0"/>
              </a:rPr>
              <a:t> el </a:t>
            </a:r>
            <a:r>
              <a:rPr lang="en-US" sz="2000" err="1">
                <a:latin typeface="Impact" panose="020B0806030902050204" pitchFamily="34" charset="0"/>
              </a:rPr>
              <a:t>mismo</a:t>
            </a:r>
            <a:r>
              <a:rPr lang="en-US" sz="2000">
                <a:latin typeface="Impact" panose="020B0806030902050204" pitchFamily="34" charset="0"/>
              </a:rPr>
              <a:t> </a:t>
            </a:r>
            <a:r>
              <a:rPr lang="en-US" sz="2000" err="1">
                <a:latin typeface="Impact" panose="020B0806030902050204" pitchFamily="34" charset="0"/>
              </a:rPr>
              <a:t>registro</a:t>
            </a:r>
            <a:r>
              <a:rPr lang="en-US" sz="2000">
                <a:latin typeface="Impact" panose="020B0806030902050204" pitchFamily="34" charset="0"/>
              </a:rPr>
              <a:t>, </a:t>
            </a:r>
            <a:r>
              <a:rPr lang="en-US" sz="2000" err="1">
                <a:latin typeface="Impact" panose="020B0806030902050204" pitchFamily="34" charset="0"/>
              </a:rPr>
              <a:t>siendo</a:t>
            </a:r>
            <a:r>
              <a:rPr lang="en-US" sz="2000">
                <a:latin typeface="Impact" panose="020B0806030902050204" pitchFamily="34" charset="0"/>
              </a:rPr>
              <a:t> </a:t>
            </a:r>
            <a:r>
              <a:rPr lang="en-US" sz="2000" err="1">
                <a:latin typeface="Impact" panose="020B0806030902050204" pitchFamily="34" charset="0"/>
              </a:rPr>
              <a:t>así</a:t>
            </a:r>
            <a:r>
              <a:rPr lang="en-US" sz="2000">
                <a:latin typeface="Impact" panose="020B0806030902050204" pitchFamily="34" charset="0"/>
              </a:rPr>
              <a:t> </a:t>
            </a:r>
            <a:r>
              <a:rPr lang="en-US" sz="2000" err="1">
                <a:latin typeface="Impact" panose="020B0806030902050204" pitchFamily="34" charset="0"/>
              </a:rPr>
              <a:t>más</a:t>
            </a:r>
            <a:r>
              <a:rPr lang="en-US" sz="2000">
                <a:latin typeface="Impact" panose="020B0806030902050204" pitchFamily="34" charset="0"/>
              </a:rPr>
              <a:t> </a:t>
            </a:r>
            <a:r>
              <a:rPr lang="en-US" sz="2000" err="1">
                <a:latin typeface="Impact" panose="020B0806030902050204" pitchFamily="34" charset="0"/>
              </a:rPr>
              <a:t>rápido</a:t>
            </a:r>
            <a:r>
              <a:rPr lang="en-US" sz="2000">
                <a:latin typeface="Impact" panose="020B0806030902050204" pitchFamily="34" charset="0"/>
              </a:rPr>
              <a:t> de </a:t>
            </a:r>
            <a:r>
              <a:rPr lang="en-US" sz="2000" err="1">
                <a:latin typeface="Impact" panose="020B0806030902050204" pitchFamily="34" charset="0"/>
              </a:rPr>
              <a:t>consultar</a:t>
            </a:r>
            <a:r>
              <a:rPr lang="en-US" sz="2000">
                <a:latin typeface="Impact" panose="020B0806030902050204" pitchFamily="34" charset="0"/>
              </a:rPr>
              <a:t>.</a:t>
            </a:r>
          </a:p>
        </p:txBody>
      </p:sp>
    </p:spTree>
    <p:extLst>
      <p:ext uri="{BB962C8B-B14F-4D97-AF65-F5344CB8AC3E}">
        <p14:creationId xmlns:p14="http://schemas.microsoft.com/office/powerpoint/2010/main" val="2730430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AF69F0-6656-4413-A98A-5FB73A53B03D}"/>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err="1">
                <a:solidFill>
                  <a:schemeClr val="accent5">
                    <a:lumMod val="50000"/>
                  </a:schemeClr>
                </a:solidFill>
                <a:latin typeface="Impact" panose="020B0806030902050204" pitchFamily="34" charset="0"/>
              </a:rPr>
              <a:t>CouchDB</a:t>
            </a:r>
            <a:r>
              <a:rPr lang="es-ES">
                <a:solidFill>
                  <a:schemeClr val="accent5">
                    <a:lumMod val="50000"/>
                  </a:schemeClr>
                </a:solidFill>
                <a:latin typeface="Impact" panose="020B0806030902050204" pitchFamily="34" charset="0"/>
              </a:rPr>
              <a:t> en Hyperledger</a:t>
            </a:r>
          </a:p>
        </p:txBody>
      </p:sp>
      <p:sp>
        <p:nvSpPr>
          <p:cNvPr id="3" name="Marcador de contenido 2">
            <a:extLst>
              <a:ext uri="{FF2B5EF4-FFF2-40B4-BE49-F238E27FC236}">
                <a16:creationId xmlns:a16="http://schemas.microsoft.com/office/drawing/2014/main" id="{C44A799E-CEE4-49AA-AA34-E32F35E6FBA2}"/>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Por defecto Hyperledger trae habilitado </a:t>
            </a:r>
            <a:r>
              <a:rPr lang="es-ES" sz="2000" err="1">
                <a:latin typeface="Impact" panose="020B0806030902050204" pitchFamily="34" charset="0"/>
              </a:rPr>
              <a:t>LevelDB</a:t>
            </a:r>
            <a:r>
              <a:rPr lang="es-ES" sz="2000">
                <a:latin typeface="Impact" panose="020B0806030902050204" pitchFamily="34" charset="0"/>
              </a:rPr>
              <a:t> y </a:t>
            </a:r>
            <a:r>
              <a:rPr lang="es-ES" sz="2000" err="1">
                <a:latin typeface="Impact" panose="020B0806030902050204" pitchFamily="34" charset="0"/>
              </a:rPr>
              <a:t>CouchDB</a:t>
            </a:r>
            <a:r>
              <a:rPr lang="es-ES" sz="2000">
                <a:latin typeface="Impact" panose="020B0806030902050204" pitchFamily="34" charset="0"/>
              </a:rPr>
              <a:t>.</a:t>
            </a:r>
          </a:p>
          <a:p>
            <a:pPr algn="just"/>
            <a:endParaRPr lang="es-ES" sz="2000">
              <a:latin typeface="Impact" panose="020B0806030902050204" pitchFamily="34" charset="0"/>
            </a:endParaRPr>
          </a:p>
          <a:p>
            <a:pPr algn="just"/>
            <a:r>
              <a:rPr lang="es-ES" sz="2000" err="1">
                <a:latin typeface="Impact" panose="020B0806030902050204" pitchFamily="34" charset="0"/>
              </a:rPr>
              <a:t>CouchDB</a:t>
            </a:r>
            <a:r>
              <a:rPr lang="es-ES" sz="2000">
                <a:latin typeface="Impact" panose="020B0806030902050204" pitchFamily="34" charset="0"/>
              </a:rPr>
              <a:t> permite consultas en un lenguaje JSON-</a:t>
            </a:r>
            <a:r>
              <a:rPr lang="es-ES" sz="2000" err="1">
                <a:latin typeface="Impact" panose="020B0806030902050204" pitchFamily="34" charset="0"/>
              </a:rPr>
              <a:t>CouchDB</a:t>
            </a:r>
            <a:r>
              <a:rPr lang="es-ES" sz="2000">
                <a:latin typeface="Impact" panose="020B0806030902050204" pitchFamily="34" charset="0"/>
              </a:rPr>
              <a:t> dentro del </a:t>
            </a:r>
            <a:r>
              <a:rPr lang="es-ES" sz="2000" err="1">
                <a:latin typeface="Impact" panose="020B0806030902050204" pitchFamily="34" charset="0"/>
              </a:rPr>
              <a:t>chaincode</a:t>
            </a:r>
            <a:r>
              <a:rPr lang="es-ES" sz="2000">
                <a:latin typeface="Impact" panose="020B0806030902050204" pitchFamily="34" charset="0"/>
              </a:rPr>
              <a:t>.</a:t>
            </a:r>
            <a:endParaRPr lang="en-US" sz="2000">
              <a:latin typeface="Impact" panose="020B0806030902050204" pitchFamily="34" charset="0"/>
            </a:endParaRPr>
          </a:p>
          <a:p>
            <a:pPr algn="just"/>
            <a:endParaRPr lang="es-ES" sz="2000">
              <a:latin typeface="Impact" panose="020B0806030902050204" pitchFamily="34" charset="0"/>
            </a:endParaRPr>
          </a:p>
          <a:p>
            <a:pPr algn="just"/>
            <a:r>
              <a:rPr lang="es-ES" sz="2000" err="1">
                <a:latin typeface="Impact" panose="020B0806030902050204" pitchFamily="34" charset="0"/>
              </a:rPr>
              <a:t>CouchDB</a:t>
            </a:r>
            <a:r>
              <a:rPr lang="es-ES" sz="2000">
                <a:latin typeface="Impact" panose="020B0806030902050204" pitchFamily="34" charset="0"/>
              </a:rPr>
              <a:t> se alberga en contenedores Docker.</a:t>
            </a:r>
          </a:p>
        </p:txBody>
      </p:sp>
    </p:spTree>
    <p:extLst>
      <p:ext uri="{BB962C8B-B14F-4D97-AF65-F5344CB8AC3E}">
        <p14:creationId xmlns:p14="http://schemas.microsoft.com/office/powerpoint/2010/main" val="3333501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Dificultades</a:t>
            </a:r>
          </a:p>
        </p:txBody>
      </p:sp>
      <p:sp>
        <p:nvSpPr>
          <p:cNvPr id="3" name="Marcador de contenido 2">
            <a:extLst>
              <a:ext uri="{FF2B5EF4-FFF2-40B4-BE49-F238E27FC236}">
                <a16:creationId xmlns:a16="http://schemas.microsoft.com/office/drawing/2014/main" id="{E5F08C4B-39F7-4602-A99D-4B8C1AF2930B}"/>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Problemas con el certificado (La hora del servidor no concordaba con la hora del NTP mundial.) - Se actualizó la hora por medio del cliente NTP.</a:t>
            </a:r>
          </a:p>
          <a:p>
            <a:pPr algn="just"/>
            <a:endParaRPr lang="es-ES" sz="2000">
              <a:latin typeface="Impact" panose="020B0806030902050204" pitchFamily="34" charset="0"/>
            </a:endParaRPr>
          </a:p>
          <a:p>
            <a:pPr algn="just"/>
            <a:r>
              <a:rPr lang="es-ES" sz="2000">
                <a:latin typeface="Impact" panose="020B0806030902050204" pitchFamily="34" charset="0"/>
              </a:rPr>
              <a:t>NPM y </a:t>
            </a:r>
            <a:r>
              <a:rPr lang="es-ES" sz="2000" err="1">
                <a:latin typeface="Impact" panose="020B0806030902050204" pitchFamily="34" charset="0"/>
              </a:rPr>
              <a:t>NodeJS</a:t>
            </a:r>
            <a:r>
              <a:rPr lang="es-ES" sz="2000">
                <a:latin typeface="Impact" panose="020B0806030902050204" pitchFamily="34" charset="0"/>
              </a:rPr>
              <a:t> no </a:t>
            </a:r>
            <a:r>
              <a:rPr lang="es-ES" sz="2000" err="1">
                <a:latin typeface="Impact" panose="020B0806030902050204" pitchFamily="34" charset="0"/>
              </a:rPr>
              <a:t>aparecian</a:t>
            </a:r>
            <a:r>
              <a:rPr lang="es-ES" sz="2000">
                <a:latin typeface="Impact" panose="020B0806030902050204" pitchFamily="34" charset="0"/>
              </a:rPr>
              <a:t> en repositorios propios de </a:t>
            </a:r>
            <a:r>
              <a:rPr lang="es-ES" sz="2000" err="1">
                <a:latin typeface="Impact" panose="020B0806030902050204" pitchFamily="34" charset="0"/>
              </a:rPr>
              <a:t>RedHat</a:t>
            </a:r>
            <a:r>
              <a:rPr lang="es-ES" sz="2000">
                <a:latin typeface="Impact" panose="020B0806030902050204" pitchFamily="34" charset="0"/>
              </a:rPr>
              <a:t>.</a:t>
            </a:r>
          </a:p>
          <a:p>
            <a:pPr algn="just"/>
            <a:endParaRPr lang="es-ES" sz="2000">
              <a:latin typeface="Impact" panose="020B0806030902050204" pitchFamily="34" charset="0"/>
            </a:endParaRPr>
          </a:p>
          <a:p>
            <a:pPr algn="just"/>
            <a:r>
              <a:rPr lang="es-ES" sz="2000">
                <a:latin typeface="Impact" panose="020B0806030902050204" pitchFamily="34" charset="0"/>
              </a:rPr>
              <a:t>Los repositorios que señalaba la documentación, no tenía siempre las fuentes de NPM. (Se rebuscaron repositorios alternativos)</a:t>
            </a:r>
          </a:p>
        </p:txBody>
      </p:sp>
    </p:spTree>
    <p:extLst>
      <p:ext uri="{BB962C8B-B14F-4D97-AF65-F5344CB8AC3E}">
        <p14:creationId xmlns:p14="http://schemas.microsoft.com/office/powerpoint/2010/main" val="1787902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2766218"/>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Evaluación de arquitectura</a:t>
            </a:r>
          </a:p>
        </p:txBody>
      </p:sp>
    </p:spTree>
    <p:extLst>
      <p:ext uri="{BB962C8B-B14F-4D97-AF65-F5344CB8AC3E}">
        <p14:creationId xmlns:p14="http://schemas.microsoft.com/office/powerpoint/2010/main" val="2100000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ATAM</a:t>
            </a:r>
          </a:p>
        </p:txBody>
      </p:sp>
      <p:pic>
        <p:nvPicPr>
          <p:cNvPr id="6" name="Imagen 5">
            <a:extLst>
              <a:ext uri="{FF2B5EF4-FFF2-40B4-BE49-F238E27FC236}">
                <a16:creationId xmlns:a16="http://schemas.microsoft.com/office/drawing/2014/main" id="{33851589-4B25-4280-9A9A-FBBC5FCAF0D6}"/>
              </a:ext>
            </a:extLst>
          </p:cNvPr>
          <p:cNvPicPr>
            <a:picLocks noChangeAspect="1"/>
          </p:cNvPicPr>
          <p:nvPr/>
        </p:nvPicPr>
        <p:blipFill>
          <a:blip r:embed="rId2"/>
          <a:stretch>
            <a:fillRect/>
          </a:stretch>
        </p:blipFill>
        <p:spPr>
          <a:xfrm>
            <a:off x="1639926" y="1690688"/>
            <a:ext cx="7658468" cy="44351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0006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Drivers de negocio</a:t>
            </a:r>
          </a:p>
        </p:txBody>
      </p:sp>
      <p:sp>
        <p:nvSpPr>
          <p:cNvPr id="3" name="Marcador de contenido 2">
            <a:extLst>
              <a:ext uri="{FF2B5EF4-FFF2-40B4-BE49-F238E27FC236}">
                <a16:creationId xmlns:a16="http://schemas.microsoft.com/office/drawing/2014/main" id="{E5F08C4B-39F7-4602-A99D-4B8C1AF2930B}"/>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Información Bono – RF</a:t>
            </a:r>
          </a:p>
          <a:p>
            <a:pPr algn="just"/>
            <a:r>
              <a:rPr lang="es-ES" sz="2000">
                <a:latin typeface="Impact" panose="020B0806030902050204" pitchFamily="34" charset="0"/>
              </a:rPr>
              <a:t>Angular JS – RNF</a:t>
            </a:r>
          </a:p>
          <a:p>
            <a:pPr algn="just"/>
            <a:r>
              <a:rPr lang="es-ES" sz="2000">
                <a:latin typeface="Impact" panose="020B0806030902050204" pitchFamily="34" charset="0"/>
              </a:rPr>
              <a:t>Microservicios – RNF</a:t>
            </a:r>
          </a:p>
          <a:p>
            <a:pPr algn="just"/>
            <a:r>
              <a:rPr lang="es-ES" sz="2000">
                <a:latin typeface="Impact" panose="020B0806030902050204" pitchFamily="34" charset="0"/>
              </a:rPr>
              <a:t>Blockchain - RNF</a:t>
            </a:r>
          </a:p>
          <a:p>
            <a:pPr algn="just"/>
            <a:endParaRPr lang="es-ES" sz="2000">
              <a:latin typeface="Impact" panose="020B0806030902050204" pitchFamily="34" charset="0"/>
            </a:endParaRPr>
          </a:p>
        </p:txBody>
      </p:sp>
    </p:spTree>
    <p:extLst>
      <p:ext uri="{BB962C8B-B14F-4D97-AF65-F5344CB8AC3E}">
        <p14:creationId xmlns:p14="http://schemas.microsoft.com/office/powerpoint/2010/main" val="388525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Atributos de calidad y escenarios</a:t>
            </a:r>
          </a:p>
        </p:txBody>
      </p:sp>
      <p:sp>
        <p:nvSpPr>
          <p:cNvPr id="3" name="Marcador de contenido 2">
            <a:extLst>
              <a:ext uri="{FF2B5EF4-FFF2-40B4-BE49-F238E27FC236}">
                <a16:creationId xmlns:a16="http://schemas.microsoft.com/office/drawing/2014/main" id="{E5F08C4B-39F7-4602-A99D-4B8C1AF2930B}"/>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Adecuación funcional</a:t>
            </a:r>
          </a:p>
          <a:p>
            <a:pPr algn="just"/>
            <a:r>
              <a:rPr lang="es-ES" sz="2000">
                <a:latin typeface="Impact" panose="020B0806030902050204" pitchFamily="34" charset="0"/>
              </a:rPr>
              <a:t>Compatibilidad</a:t>
            </a:r>
          </a:p>
          <a:p>
            <a:pPr algn="just"/>
            <a:r>
              <a:rPr lang="es-ES" sz="2000">
                <a:latin typeface="Impact" panose="020B0806030902050204" pitchFamily="34" charset="0"/>
              </a:rPr>
              <a:t>Fiabilidad</a:t>
            </a:r>
          </a:p>
          <a:p>
            <a:pPr algn="just"/>
            <a:r>
              <a:rPr lang="es-ES" sz="2000">
                <a:latin typeface="Impact" panose="020B0806030902050204" pitchFamily="34" charset="0"/>
              </a:rPr>
              <a:t>Mantenibilidad</a:t>
            </a:r>
          </a:p>
          <a:p>
            <a:pPr algn="just"/>
            <a:r>
              <a:rPr lang="es-ES" sz="2000">
                <a:latin typeface="Impact" panose="020B0806030902050204" pitchFamily="34" charset="0"/>
              </a:rPr>
              <a:t>Usabilidad</a:t>
            </a:r>
          </a:p>
          <a:p>
            <a:pPr algn="just"/>
            <a:r>
              <a:rPr lang="es-ES" sz="2000">
                <a:latin typeface="Impact" panose="020B0806030902050204" pitchFamily="34" charset="0"/>
              </a:rPr>
              <a:t>Seguridad</a:t>
            </a:r>
          </a:p>
          <a:p>
            <a:pPr algn="just"/>
            <a:endParaRPr lang="es-ES" sz="2000">
              <a:latin typeface="Impact" panose="020B0806030902050204" pitchFamily="34" charset="0"/>
            </a:endParaRPr>
          </a:p>
        </p:txBody>
      </p:sp>
    </p:spTree>
    <p:extLst>
      <p:ext uri="{BB962C8B-B14F-4D97-AF65-F5344CB8AC3E}">
        <p14:creationId xmlns:p14="http://schemas.microsoft.com/office/powerpoint/2010/main" val="59627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err="1">
                <a:solidFill>
                  <a:schemeClr val="accent5">
                    <a:lumMod val="50000"/>
                  </a:schemeClr>
                </a:solidFill>
                <a:latin typeface="Impact" panose="020B0806030902050204" pitchFamily="34" charset="0"/>
              </a:rPr>
              <a:t>Trade</a:t>
            </a:r>
            <a:r>
              <a:rPr lang="es-ES">
                <a:solidFill>
                  <a:schemeClr val="accent5">
                    <a:lumMod val="50000"/>
                  </a:schemeClr>
                </a:solidFill>
                <a:latin typeface="Impact" panose="020B0806030902050204" pitchFamily="34" charset="0"/>
              </a:rPr>
              <a:t> </a:t>
            </a:r>
            <a:r>
              <a:rPr lang="es-ES" err="1">
                <a:solidFill>
                  <a:schemeClr val="accent5">
                    <a:lumMod val="50000"/>
                  </a:schemeClr>
                </a:solidFill>
                <a:latin typeface="Impact" panose="020B0806030902050204" pitchFamily="34" charset="0"/>
              </a:rPr>
              <a:t>offs</a:t>
            </a:r>
            <a:endParaRPr lang="es-ES">
              <a:solidFill>
                <a:schemeClr val="accent5">
                  <a:lumMod val="50000"/>
                </a:schemeClr>
              </a:solidFill>
              <a:latin typeface="Impact" panose="020B0806030902050204" pitchFamily="34" charset="0"/>
            </a:endParaRPr>
          </a:p>
        </p:txBody>
      </p:sp>
      <p:sp>
        <p:nvSpPr>
          <p:cNvPr id="3" name="Marcador de contenido 2">
            <a:extLst>
              <a:ext uri="{FF2B5EF4-FFF2-40B4-BE49-F238E27FC236}">
                <a16:creationId xmlns:a16="http://schemas.microsoft.com/office/drawing/2014/main" id="{E5F08C4B-39F7-4602-A99D-4B8C1AF2930B}"/>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Rendimiento vs mantenibilidad</a:t>
            </a:r>
          </a:p>
          <a:p>
            <a:pPr algn="just"/>
            <a:r>
              <a:rPr lang="es-ES" sz="2000">
                <a:latin typeface="Impact" panose="020B0806030902050204" pitchFamily="34" charset="0"/>
              </a:rPr>
              <a:t>Seguridad vs mantenibilidad, portabilidad</a:t>
            </a:r>
          </a:p>
          <a:p>
            <a:pPr algn="just"/>
            <a:r>
              <a:rPr lang="es-ES" sz="2000">
                <a:latin typeface="Impact" panose="020B0806030902050204" pitchFamily="34" charset="0"/>
              </a:rPr>
              <a:t>Rendimiento vs interoperabilidad</a:t>
            </a:r>
          </a:p>
          <a:p>
            <a:pPr algn="just"/>
            <a:endParaRPr lang="es-ES" sz="2000">
              <a:latin typeface="Impact" panose="020B0806030902050204" pitchFamily="34" charset="0"/>
            </a:endParaRPr>
          </a:p>
        </p:txBody>
      </p:sp>
    </p:spTree>
    <p:extLst>
      <p:ext uri="{BB962C8B-B14F-4D97-AF65-F5344CB8AC3E}">
        <p14:creationId xmlns:p14="http://schemas.microsoft.com/office/powerpoint/2010/main" val="30554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Front </a:t>
            </a:r>
            <a:r>
              <a:rPr lang="es-CO" err="1">
                <a:solidFill>
                  <a:schemeClr val="accent5">
                    <a:lumMod val="50000"/>
                  </a:schemeClr>
                </a:solidFill>
                <a:latin typeface="Impact" panose="020B0806030902050204" pitchFamily="34" charset="0"/>
              </a:rPr>
              <a:t>end</a:t>
            </a:r>
            <a:endParaRPr lang="es-CO">
              <a:solidFill>
                <a:schemeClr val="accent5">
                  <a:lumMod val="50000"/>
                </a:schemeClr>
              </a:solidFill>
              <a:latin typeface="Impact" panose="020B0806030902050204" pitchFamily="34" charset="0"/>
            </a:endParaRPr>
          </a:p>
        </p:txBody>
      </p:sp>
      <p:sp>
        <p:nvSpPr>
          <p:cNvPr id="3" name="CuadroTexto 2"/>
          <p:cNvSpPr txBox="1"/>
          <p:nvPr/>
        </p:nvSpPr>
        <p:spPr>
          <a:xfrm>
            <a:off x="4498258" y="1637071"/>
            <a:ext cx="184731" cy="369332"/>
          </a:xfrm>
          <a:prstGeom prst="rect">
            <a:avLst/>
          </a:prstGeom>
          <a:noFill/>
        </p:spPr>
        <p:txBody>
          <a:bodyPr wrap="none" rtlCol="0">
            <a:spAutoFit/>
          </a:bodyPr>
          <a:lstStyle/>
          <a:p>
            <a:endParaRPr lang="es-CO"/>
          </a:p>
        </p:txBody>
      </p:sp>
      <p:pic>
        <p:nvPicPr>
          <p:cNvPr id="4" name="Imagen 3">
            <a:extLst>
              <a:ext uri="{FF2B5EF4-FFF2-40B4-BE49-F238E27FC236}">
                <a16:creationId xmlns:a16="http://schemas.microsoft.com/office/drawing/2014/main" id="{E87E103C-D73B-440C-B251-F72F56DF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1821737"/>
            <a:ext cx="8439150" cy="4648200"/>
          </a:xfrm>
          <a:prstGeom prst="rect">
            <a:avLst/>
          </a:prstGeom>
          <a:ln>
            <a:noFill/>
          </a:ln>
          <a:effectLst>
            <a:outerShdw blurRad="190500" algn="tl" rotWithShape="0">
              <a:srgbClr val="000000">
                <a:alpha val="70000"/>
              </a:srgbClr>
            </a:outerShdw>
          </a:effectLst>
        </p:spPr>
      </p:pic>
      <p:sp>
        <p:nvSpPr>
          <p:cNvPr id="5" name="Rectángulo 4">
            <a:extLst>
              <a:ext uri="{FF2B5EF4-FFF2-40B4-BE49-F238E27FC236}">
                <a16:creationId xmlns:a16="http://schemas.microsoft.com/office/drawing/2014/main" id="{FB0AC0C1-2E82-4F2D-A740-FF908ED7D04B}"/>
              </a:ext>
            </a:extLst>
          </p:cNvPr>
          <p:cNvSpPr/>
          <p:nvPr/>
        </p:nvSpPr>
        <p:spPr>
          <a:xfrm>
            <a:off x="3847171" y="2854714"/>
            <a:ext cx="1895707" cy="1851102"/>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72280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Puntos sensibles</a:t>
            </a:r>
          </a:p>
        </p:txBody>
      </p:sp>
      <p:sp>
        <p:nvSpPr>
          <p:cNvPr id="3" name="Marcador de contenido 2">
            <a:extLst>
              <a:ext uri="{FF2B5EF4-FFF2-40B4-BE49-F238E27FC236}">
                <a16:creationId xmlns:a16="http://schemas.microsoft.com/office/drawing/2014/main" id="{E5F08C4B-39F7-4602-A99D-4B8C1AF2930B}"/>
              </a:ext>
            </a:extLst>
          </p:cNvPr>
          <p:cNvSpPr>
            <a:spLocks noGrp="1"/>
          </p:cNvSpPr>
          <p:nvPr>
            <p:ph idx="1"/>
          </p:nvPr>
        </p:nvSpPr>
        <p:spPr/>
        <p:txBody>
          <a:bodyPr vert="horz" lIns="91440" tIns="45720" rIns="91440" bIns="45720" rtlCol="0" anchor="t">
            <a:noAutofit/>
          </a:bodyPr>
          <a:lstStyle/>
          <a:p>
            <a:pPr algn="just"/>
            <a:r>
              <a:rPr lang="es-ES" sz="2000">
                <a:latin typeface="Impact" panose="020B0806030902050204" pitchFamily="34" charset="0"/>
              </a:rPr>
              <a:t>Creación de bono</a:t>
            </a:r>
          </a:p>
          <a:p>
            <a:pPr algn="just"/>
            <a:r>
              <a:rPr lang="es-ES" sz="2000">
                <a:latin typeface="Impact" panose="020B0806030902050204" pitchFamily="34" charset="0"/>
              </a:rPr>
              <a:t>Tomar bono para préstamo</a:t>
            </a:r>
          </a:p>
          <a:p>
            <a:pPr algn="just"/>
            <a:r>
              <a:rPr lang="es-ES" sz="2000">
                <a:latin typeface="Impact" panose="020B0806030902050204" pitchFamily="34" charset="0"/>
              </a:rPr>
              <a:t>Pagar bono</a:t>
            </a:r>
          </a:p>
          <a:p>
            <a:pPr algn="just"/>
            <a:endParaRPr lang="es-ES" sz="2000">
              <a:latin typeface="Impact" panose="020B0806030902050204" pitchFamily="34" charset="0"/>
            </a:endParaRPr>
          </a:p>
        </p:txBody>
      </p:sp>
    </p:spTree>
    <p:extLst>
      <p:ext uri="{BB962C8B-B14F-4D97-AF65-F5344CB8AC3E}">
        <p14:creationId xmlns:p14="http://schemas.microsoft.com/office/powerpoint/2010/main" val="1963530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2879A-2FFF-470B-9BA4-84E65C2E7D5C}"/>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ES">
                <a:solidFill>
                  <a:schemeClr val="accent5">
                    <a:lumMod val="50000"/>
                  </a:schemeClr>
                </a:solidFill>
                <a:latin typeface="Impact" panose="020B0806030902050204" pitchFamily="34" charset="0"/>
              </a:rPr>
              <a:t>Riesgos</a:t>
            </a:r>
          </a:p>
        </p:txBody>
      </p:sp>
      <p:pic>
        <p:nvPicPr>
          <p:cNvPr id="6" name="Imagen 5">
            <a:extLst>
              <a:ext uri="{FF2B5EF4-FFF2-40B4-BE49-F238E27FC236}">
                <a16:creationId xmlns:a16="http://schemas.microsoft.com/office/drawing/2014/main" id="{4E8EDDE7-AC1E-4CB3-B594-1508499EB270}"/>
              </a:ext>
            </a:extLst>
          </p:cNvPr>
          <p:cNvPicPr>
            <a:picLocks noChangeAspect="1"/>
          </p:cNvPicPr>
          <p:nvPr/>
        </p:nvPicPr>
        <p:blipFill>
          <a:blip r:embed="rId2"/>
          <a:stretch>
            <a:fillRect/>
          </a:stretch>
        </p:blipFill>
        <p:spPr>
          <a:xfrm>
            <a:off x="1757968" y="1690688"/>
            <a:ext cx="8676064" cy="48284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552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2766218"/>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Métricas</a:t>
            </a:r>
          </a:p>
        </p:txBody>
      </p:sp>
    </p:spTree>
    <p:extLst>
      <p:ext uri="{BB962C8B-B14F-4D97-AF65-F5344CB8AC3E}">
        <p14:creationId xmlns:p14="http://schemas.microsoft.com/office/powerpoint/2010/main" val="320667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30D2D4C5-F207-4CB7-A585-041943E10D3E}"/>
              </a:ext>
            </a:extLst>
          </p:cNvPr>
          <p:cNvPicPr>
            <a:picLocks noGrp="1" noChangeAspect="1"/>
          </p:cNvPicPr>
          <p:nvPr>
            <p:ph idx="1"/>
          </p:nvPr>
        </p:nvPicPr>
        <p:blipFill>
          <a:blip r:embed="rId2"/>
          <a:stretch>
            <a:fillRect/>
          </a:stretch>
        </p:blipFill>
        <p:spPr>
          <a:xfrm>
            <a:off x="3552825" y="2096294"/>
            <a:ext cx="5086350" cy="3810000"/>
          </a:xfrm>
          <a:prstGeom prst="rect">
            <a:avLst/>
          </a:prstGeom>
        </p:spPr>
      </p:pic>
      <p:sp>
        <p:nvSpPr>
          <p:cNvPr id="9" name="Título 1">
            <a:extLst>
              <a:ext uri="{FF2B5EF4-FFF2-40B4-BE49-F238E27FC236}">
                <a16:creationId xmlns:a16="http://schemas.microsoft.com/office/drawing/2014/main" id="{D0BE90EF-DEA9-4534-BB6A-2C2DE58EF35D}"/>
              </a:ext>
            </a:extLst>
          </p:cNvPr>
          <p:cNvSpPr txBox="1">
            <a:spLocks/>
          </p:cNvSpPr>
          <p:nvPr/>
        </p:nvSpPr>
        <p:spPr>
          <a:xfrm>
            <a:off x="990600" y="517525"/>
            <a:ext cx="10515600" cy="1325563"/>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accent5">
                    <a:lumMod val="50000"/>
                  </a:schemeClr>
                </a:solidFill>
                <a:latin typeface="Impact" panose="020B0806030902050204" pitchFamily="34" charset="0"/>
              </a:rPr>
              <a:t>Metodología de Evaluación</a:t>
            </a:r>
          </a:p>
        </p:txBody>
      </p:sp>
    </p:spTree>
    <p:extLst>
      <p:ext uri="{BB962C8B-B14F-4D97-AF65-F5344CB8AC3E}">
        <p14:creationId xmlns:p14="http://schemas.microsoft.com/office/powerpoint/2010/main" val="158759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D0BE90EF-DEA9-4534-BB6A-2C2DE58EF35D}"/>
              </a:ext>
            </a:extLst>
          </p:cNvPr>
          <p:cNvSpPr txBox="1">
            <a:spLocks/>
          </p:cNvSpPr>
          <p:nvPr/>
        </p:nvSpPr>
        <p:spPr>
          <a:xfrm>
            <a:off x="990600" y="517525"/>
            <a:ext cx="10515600" cy="1325563"/>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accent5">
                    <a:lumMod val="50000"/>
                  </a:schemeClr>
                </a:solidFill>
                <a:latin typeface="Impact" panose="020B0806030902050204" pitchFamily="34" charset="0"/>
              </a:rPr>
              <a:t>Ponderaciones y criterios de calificación</a:t>
            </a:r>
          </a:p>
        </p:txBody>
      </p:sp>
      <p:pic>
        <p:nvPicPr>
          <p:cNvPr id="5" name="Imagen 5">
            <a:extLst>
              <a:ext uri="{FF2B5EF4-FFF2-40B4-BE49-F238E27FC236}">
                <a16:creationId xmlns:a16="http://schemas.microsoft.com/office/drawing/2014/main" id="{9509195D-86B0-4633-BBE7-CD223228AFD7}"/>
              </a:ext>
            </a:extLst>
          </p:cNvPr>
          <p:cNvPicPr>
            <a:picLocks noGrp="1" noChangeAspect="1"/>
          </p:cNvPicPr>
          <p:nvPr>
            <p:ph idx="1"/>
          </p:nvPr>
        </p:nvPicPr>
        <p:blipFill>
          <a:blip r:embed="rId2"/>
          <a:stretch>
            <a:fillRect/>
          </a:stretch>
        </p:blipFill>
        <p:spPr>
          <a:xfrm>
            <a:off x="1925169" y="2400300"/>
            <a:ext cx="3781425" cy="2619375"/>
          </a:xfrm>
          <a:prstGeom prst="rect">
            <a:avLst/>
          </a:prstGeom>
        </p:spPr>
      </p:pic>
      <p:pic>
        <p:nvPicPr>
          <p:cNvPr id="7" name="Imagen 7">
            <a:extLst>
              <a:ext uri="{FF2B5EF4-FFF2-40B4-BE49-F238E27FC236}">
                <a16:creationId xmlns:a16="http://schemas.microsoft.com/office/drawing/2014/main" id="{BF983E8A-EE24-4C0F-9A80-D7F7418C6B6F}"/>
              </a:ext>
            </a:extLst>
          </p:cNvPr>
          <p:cNvPicPr>
            <a:picLocks noChangeAspect="1"/>
          </p:cNvPicPr>
          <p:nvPr/>
        </p:nvPicPr>
        <p:blipFill>
          <a:blip r:embed="rId3"/>
          <a:stretch>
            <a:fillRect/>
          </a:stretch>
        </p:blipFill>
        <p:spPr>
          <a:xfrm>
            <a:off x="6090016" y="2400300"/>
            <a:ext cx="4213651" cy="1659588"/>
          </a:xfrm>
          <a:prstGeom prst="rect">
            <a:avLst/>
          </a:prstGeom>
        </p:spPr>
      </p:pic>
    </p:spTree>
    <p:extLst>
      <p:ext uri="{BB962C8B-B14F-4D97-AF65-F5344CB8AC3E}">
        <p14:creationId xmlns:p14="http://schemas.microsoft.com/office/powerpoint/2010/main" val="2759193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Eficiencia de desempeño</a:t>
            </a:r>
          </a:p>
        </p:txBody>
      </p:sp>
      <p:sp>
        <p:nvSpPr>
          <p:cNvPr id="4" name="Content Placeholder 2">
            <a:extLst>
              <a:ext uri="{FF2B5EF4-FFF2-40B4-BE49-F238E27FC236}">
                <a16:creationId xmlns:a16="http://schemas.microsoft.com/office/drawing/2014/main" id="{33D72C1B-1AE1-415E-83BD-638634E0F141}"/>
              </a:ext>
            </a:extLst>
          </p:cNvPr>
          <p:cNvSpPr>
            <a:spLocks noGrp="1"/>
          </p:cNvSpPr>
          <p:nvPr>
            <p:ph idx="1"/>
          </p:nvPr>
        </p:nvSpPr>
        <p:spPr>
          <a:xfrm>
            <a:off x="1141753" y="4696931"/>
            <a:ext cx="4558259" cy="1791320"/>
          </a:xfrm>
        </p:spPr>
        <p:txBody>
          <a:bodyPr vert="horz" lIns="91440" tIns="45720" rIns="91440" bIns="45720" rtlCol="0" anchor="t">
            <a:normAutofit/>
          </a:bodyPr>
          <a:lstStyle/>
          <a:p>
            <a:pPr marL="0" lvl="2" indent="0">
              <a:lnSpc>
                <a:spcPct val="100000"/>
              </a:lnSpc>
              <a:spcBef>
                <a:spcPts val="0"/>
              </a:spcBef>
              <a:buNone/>
              <a:defRPr/>
            </a:pPr>
            <a:r>
              <a:rPr lang="en-US" err="1">
                <a:latin typeface="Impact" panose="020B0806030902050204" pitchFamily="34" charset="0"/>
              </a:rPr>
              <a:t>Recomendaciones</a:t>
            </a:r>
            <a:endParaRPr lang="en-US">
              <a:latin typeface="Impact" panose="020B0806030902050204" pitchFamily="34" charset="0"/>
            </a:endParaRPr>
          </a:p>
          <a:p>
            <a:pPr marL="0" lvl="2" indent="0">
              <a:lnSpc>
                <a:spcPct val="100000"/>
              </a:lnSpc>
              <a:spcBef>
                <a:spcPts val="0"/>
              </a:spcBef>
              <a:buNone/>
              <a:defRPr/>
            </a:pPr>
            <a:endParaRPr lang="en-US">
              <a:latin typeface="Impact" panose="020B0806030902050204" pitchFamily="34" charset="0"/>
            </a:endParaRPr>
          </a:p>
          <a:p>
            <a:pPr marL="0" lvl="2" indent="0">
              <a:lnSpc>
                <a:spcPct val="100000"/>
              </a:lnSpc>
              <a:spcBef>
                <a:spcPts val="0"/>
              </a:spcBef>
              <a:buNone/>
              <a:defRPr/>
            </a:pPr>
            <a:r>
              <a:rPr lang="en-US">
                <a:latin typeface="Impact" panose="020B0806030902050204" pitchFamily="34" charset="0"/>
              </a:rPr>
              <a:t>-</a:t>
            </a:r>
            <a:r>
              <a:rPr lang="en-US" err="1">
                <a:latin typeface="Impact" panose="020B0806030902050204" pitchFamily="34" charset="0"/>
              </a:rPr>
              <a:t>Desempeño</a:t>
            </a:r>
            <a:r>
              <a:rPr lang="en-US">
                <a:latin typeface="Impact" panose="020B0806030902050204" pitchFamily="34" charset="0"/>
              </a:rPr>
              <a:t> de </a:t>
            </a:r>
            <a:r>
              <a:rPr lang="en-US" err="1">
                <a:latin typeface="Impact" panose="020B0806030902050204" pitchFamily="34" charset="0"/>
              </a:rPr>
              <a:t>logueo</a:t>
            </a:r>
            <a:r>
              <a:rPr lang="en-US">
                <a:latin typeface="Impact" panose="020B0806030902050204" pitchFamily="34" charset="0"/>
              </a:rPr>
              <a:t>.</a:t>
            </a:r>
          </a:p>
          <a:p>
            <a:pPr marL="0" lvl="2" indent="0">
              <a:lnSpc>
                <a:spcPct val="100000"/>
              </a:lnSpc>
              <a:spcBef>
                <a:spcPts val="0"/>
              </a:spcBef>
              <a:buNone/>
              <a:defRPr/>
            </a:pPr>
            <a:endParaRPr lang="en-US">
              <a:latin typeface="Impact" panose="020B0806030902050204" pitchFamily="34" charset="0"/>
            </a:endParaRPr>
          </a:p>
          <a:p>
            <a:pPr marL="0" lvl="2" indent="0">
              <a:lnSpc>
                <a:spcPct val="100000"/>
              </a:lnSpc>
              <a:spcBef>
                <a:spcPts val="0"/>
              </a:spcBef>
              <a:buNone/>
              <a:defRPr/>
            </a:pPr>
            <a:r>
              <a:rPr lang="en-US">
                <a:latin typeface="Impact" panose="020B0806030902050204" pitchFamily="34" charset="0"/>
              </a:rPr>
              <a:t>-</a:t>
            </a:r>
            <a:r>
              <a:rPr lang="en-US" err="1">
                <a:latin typeface="Impact" panose="020B0806030902050204" pitchFamily="34" charset="0"/>
              </a:rPr>
              <a:t>Loguearse</a:t>
            </a:r>
            <a:r>
              <a:rPr lang="en-US">
                <a:latin typeface="Impact" panose="020B0806030902050204" pitchFamily="34" charset="0"/>
              </a:rPr>
              <a:t> con </a:t>
            </a:r>
            <a:r>
              <a:rPr lang="en-US" err="1">
                <a:latin typeface="Impact" panose="020B0806030902050204" pitchFamily="34" charset="0"/>
              </a:rPr>
              <a:t>otros</a:t>
            </a:r>
            <a:r>
              <a:rPr lang="en-US">
                <a:latin typeface="Impact" panose="020B0806030902050204" pitchFamily="34" charset="0"/>
              </a:rPr>
              <a:t> </a:t>
            </a:r>
            <a:r>
              <a:rPr lang="en-US" err="1">
                <a:latin typeface="Impact" panose="020B0806030902050204" pitchFamily="34" charset="0"/>
              </a:rPr>
              <a:t>servicios</a:t>
            </a:r>
            <a:r>
              <a:rPr lang="en-US">
                <a:latin typeface="Impact" panose="020B0806030902050204" pitchFamily="34" charset="0"/>
              </a:rPr>
              <a:t>.</a:t>
            </a:r>
          </a:p>
          <a:p>
            <a:pPr lvl="1" fontAlgn="base"/>
            <a:endParaRPr lang="es-CO"/>
          </a:p>
          <a:p>
            <a:pPr lvl="1" fontAlgn="base"/>
            <a:endParaRPr lang="es-CO"/>
          </a:p>
        </p:txBody>
      </p:sp>
      <p:sp>
        <p:nvSpPr>
          <p:cNvPr id="6" name="Content Placeholder 2">
            <a:extLst>
              <a:ext uri="{FF2B5EF4-FFF2-40B4-BE49-F238E27FC236}">
                <a16:creationId xmlns:a16="http://schemas.microsoft.com/office/drawing/2014/main" id="{37E79355-5AA6-4A46-A678-31521147D121}"/>
              </a:ext>
            </a:extLst>
          </p:cNvPr>
          <p:cNvSpPr txBox="1">
            <a:spLocks/>
          </p:cNvSpPr>
          <p:nvPr/>
        </p:nvSpPr>
        <p:spPr>
          <a:xfrm>
            <a:off x="6491988" y="4790400"/>
            <a:ext cx="4558259" cy="1993043"/>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vl1pPr>
            <a:lvl2pPr marL="685800" lvl="1" indent="-228600" fontAlgn="base">
              <a:lnSpc>
                <a:spcPct val="90000"/>
              </a:lnSpc>
              <a:spcBef>
                <a:spcPts val="500"/>
              </a:spcBef>
              <a:buFont typeface="Arial" panose="020B0604020202020204" pitchFamily="34" charset="0"/>
              <a:buChar char="•"/>
              <a:defRPr sz="2400"/>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2"/>
            <a:endParaRPr lang="en-US"/>
          </a:p>
          <a:p>
            <a:pPr lvl="2"/>
            <a:r>
              <a:rPr lang="en-US"/>
              <a:t>-El </a:t>
            </a:r>
            <a:r>
              <a:rPr lang="en-US" err="1"/>
              <a:t>desempeño</a:t>
            </a:r>
            <a:r>
              <a:rPr lang="en-US"/>
              <a:t> </a:t>
            </a:r>
            <a:r>
              <a:rPr lang="en-US" err="1"/>
              <a:t>es</a:t>
            </a:r>
            <a:r>
              <a:rPr lang="en-US"/>
              <a:t> </a:t>
            </a:r>
            <a:r>
              <a:rPr lang="en-US" err="1"/>
              <a:t>óptimo</a:t>
            </a:r>
            <a:r>
              <a:rPr lang="en-US"/>
              <a:t>.</a:t>
            </a:r>
          </a:p>
          <a:p>
            <a:pPr lvl="2"/>
            <a:endParaRPr lang="en-US"/>
          </a:p>
          <a:p>
            <a:pPr lvl="2"/>
            <a:endParaRPr lang="en-US"/>
          </a:p>
          <a:p>
            <a:pPr lvl="1"/>
            <a:endParaRPr lang="es-CO"/>
          </a:p>
          <a:p>
            <a:pPr lvl="1"/>
            <a:endParaRPr lang="es-CO"/>
          </a:p>
        </p:txBody>
      </p:sp>
      <p:pic>
        <p:nvPicPr>
          <p:cNvPr id="3" name="Imagen 3">
            <a:extLst>
              <a:ext uri="{FF2B5EF4-FFF2-40B4-BE49-F238E27FC236}">
                <a16:creationId xmlns:a16="http://schemas.microsoft.com/office/drawing/2014/main" id="{F56154F3-A1C7-436E-A7A4-A1D011418309}"/>
              </a:ext>
            </a:extLst>
          </p:cNvPr>
          <p:cNvPicPr>
            <a:picLocks noChangeAspect="1"/>
          </p:cNvPicPr>
          <p:nvPr/>
        </p:nvPicPr>
        <p:blipFill>
          <a:blip r:embed="rId2"/>
          <a:stretch>
            <a:fillRect/>
          </a:stretch>
        </p:blipFill>
        <p:spPr>
          <a:xfrm>
            <a:off x="2105784" y="1475014"/>
            <a:ext cx="7980432" cy="31072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1274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Mantenibilidad</a:t>
            </a:r>
          </a:p>
        </p:txBody>
      </p:sp>
      <p:sp>
        <p:nvSpPr>
          <p:cNvPr id="3" name="Content Placeholder 2"/>
          <p:cNvSpPr>
            <a:spLocks noGrp="1"/>
          </p:cNvSpPr>
          <p:nvPr>
            <p:ph idx="1"/>
          </p:nvPr>
        </p:nvSpPr>
        <p:spPr>
          <a:xfrm>
            <a:off x="1692634" y="5194300"/>
            <a:ext cx="4558259" cy="1586643"/>
          </a:xfrm>
        </p:spPr>
        <p:txBody>
          <a:bodyPr vert="horz" lIns="91440" tIns="45720" rIns="91440" bIns="45720" rtlCol="0" anchor="t">
            <a:normAutofit/>
          </a:bodyPr>
          <a:lstStyle/>
          <a:p>
            <a:pPr marL="0" lvl="2" indent="0">
              <a:lnSpc>
                <a:spcPct val="100000"/>
              </a:lnSpc>
              <a:spcBef>
                <a:spcPts val="0"/>
              </a:spcBef>
              <a:buNone/>
            </a:pPr>
            <a:r>
              <a:rPr lang="en-US" err="1">
                <a:latin typeface="Impact" panose="020B0806030902050204" pitchFamily="34" charset="0"/>
              </a:rPr>
              <a:t>Recomendaciones</a:t>
            </a:r>
            <a:endParaRPr lang="en-US">
              <a:latin typeface="Impact" panose="020B0806030902050204" pitchFamily="34" charset="0"/>
            </a:endParaRPr>
          </a:p>
          <a:p>
            <a:pPr marL="342900" lvl="2" indent="-342900" fontAlgn="base">
              <a:lnSpc>
                <a:spcPct val="100000"/>
              </a:lnSpc>
              <a:spcBef>
                <a:spcPts val="0"/>
              </a:spcBef>
            </a:pPr>
            <a:r>
              <a:rPr lang="es-CO">
                <a:latin typeface="Impact" panose="020B0806030902050204" pitchFamily="34" charset="0"/>
              </a:rPr>
              <a:t>Documentación del código</a:t>
            </a:r>
          </a:p>
          <a:p>
            <a:pPr marL="342900" lvl="2" indent="-342900" fontAlgn="base">
              <a:lnSpc>
                <a:spcPct val="100000"/>
              </a:lnSpc>
              <a:spcBef>
                <a:spcPts val="0"/>
              </a:spcBef>
            </a:pPr>
            <a:r>
              <a:rPr lang="es-CO">
                <a:latin typeface="Impact" panose="020B0806030902050204" pitchFamily="34" charset="0"/>
              </a:rPr>
              <a:t>Documentar el API</a:t>
            </a:r>
          </a:p>
          <a:p>
            <a:pPr marL="342900" lvl="2" indent="-342900" fontAlgn="base">
              <a:lnSpc>
                <a:spcPct val="100000"/>
              </a:lnSpc>
              <a:spcBef>
                <a:spcPts val="0"/>
              </a:spcBef>
            </a:pPr>
            <a:r>
              <a:rPr lang="es-CO">
                <a:latin typeface="Impact" panose="020B0806030902050204" pitchFamily="34" charset="0"/>
              </a:rPr>
              <a:t>Pruebas unitarias</a:t>
            </a:r>
            <a:endParaRPr lang="en-US">
              <a:latin typeface="Impact" panose="020B0806030902050204" pitchFamily="34" charset="0"/>
            </a:endParaRPr>
          </a:p>
        </p:txBody>
      </p:sp>
      <p:sp>
        <p:nvSpPr>
          <p:cNvPr id="6" name="Content Placeholder 2"/>
          <p:cNvSpPr txBox="1">
            <a:spLocks/>
          </p:cNvSpPr>
          <p:nvPr/>
        </p:nvSpPr>
        <p:spPr>
          <a:xfrm>
            <a:off x="6402048" y="5196800"/>
            <a:ext cx="4558259" cy="1586643"/>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1"/>
            <a:r>
              <a:rPr lang="es-CO" sz="2100">
                <a:latin typeface="Impact" panose="020B0806030902050204" pitchFamily="34" charset="0"/>
              </a:rPr>
              <a:t>Excelente</a:t>
            </a:r>
          </a:p>
          <a:p>
            <a:pPr lvl="1"/>
            <a:r>
              <a:rPr lang="es-CO" sz="2100" err="1">
                <a:latin typeface="Impact" panose="020B0806030902050204" pitchFamily="34" charset="0"/>
              </a:rPr>
              <a:t>Reutlización</a:t>
            </a:r>
            <a:r>
              <a:rPr lang="es-CO" sz="2100">
                <a:latin typeface="Impact" panose="020B0806030902050204" pitchFamily="34" charset="0"/>
              </a:rPr>
              <a:t> (Modelo, Servicios)</a:t>
            </a:r>
          </a:p>
          <a:p>
            <a:pPr lvl="1"/>
            <a:r>
              <a:rPr lang="es-CO" sz="2100">
                <a:latin typeface="Impact" panose="020B0806030902050204" pitchFamily="34" charset="0"/>
              </a:rPr>
              <a:t>Atomicidad adecuada</a:t>
            </a:r>
          </a:p>
          <a:p>
            <a:pPr lvl="1"/>
            <a:endParaRPr lang="es-CO"/>
          </a:p>
        </p:txBody>
      </p:sp>
      <p:pic>
        <p:nvPicPr>
          <p:cNvPr id="5" name="Imagen 6" descr="Screen Shot 2017-11-14 at 10.31.14 PM.png">
            <a:extLst>
              <a:ext uri="{FF2B5EF4-FFF2-40B4-BE49-F238E27FC236}">
                <a16:creationId xmlns:a16="http://schemas.microsoft.com/office/drawing/2014/main" id="{DD1458FA-EC91-4655-9D7D-121DE8D0A4F9}"/>
              </a:ext>
            </a:extLst>
          </p:cNvPr>
          <p:cNvPicPr>
            <a:picLocks noChangeAspect="1"/>
          </p:cNvPicPr>
          <p:nvPr/>
        </p:nvPicPr>
        <p:blipFill>
          <a:blip r:embed="rId2"/>
          <a:stretch>
            <a:fillRect/>
          </a:stretch>
        </p:blipFill>
        <p:spPr>
          <a:xfrm>
            <a:off x="1702874" y="1390650"/>
            <a:ext cx="8786251" cy="3590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6273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Usabilidad</a:t>
            </a:r>
          </a:p>
        </p:txBody>
      </p:sp>
      <p:sp>
        <p:nvSpPr>
          <p:cNvPr id="8" name="Content Placeholder 2"/>
          <p:cNvSpPr>
            <a:spLocks noGrp="1"/>
          </p:cNvSpPr>
          <p:nvPr>
            <p:ph idx="1"/>
          </p:nvPr>
        </p:nvSpPr>
        <p:spPr>
          <a:xfrm>
            <a:off x="1257920" y="4787900"/>
            <a:ext cx="4558259" cy="1993043"/>
          </a:xfrm>
        </p:spPr>
        <p:txBody>
          <a:bodyPr vert="horz" lIns="91440" tIns="45720" rIns="91440" bIns="45720" rtlCol="0" anchor="t">
            <a:normAutofit/>
          </a:bodyPr>
          <a:lstStyle/>
          <a:p>
            <a:pPr marL="0" lvl="2" indent="0">
              <a:lnSpc>
                <a:spcPct val="100000"/>
              </a:lnSpc>
              <a:spcBef>
                <a:spcPts val="0"/>
              </a:spcBef>
              <a:buNone/>
            </a:pPr>
            <a:r>
              <a:rPr lang="en-US" err="1">
                <a:latin typeface="Impact" panose="020B0806030902050204" pitchFamily="34" charset="0"/>
              </a:rPr>
              <a:t>Recomendaciones</a:t>
            </a:r>
            <a:endParaRPr lang="en-US">
              <a:latin typeface="Impact" panose="020B0806030902050204" pitchFamily="34" charset="0"/>
            </a:endParaRPr>
          </a:p>
          <a:p>
            <a:pPr lvl="1"/>
            <a:r>
              <a:rPr lang="es-CO" sz="2000">
                <a:latin typeface="Impact" panose="020B0806030902050204" pitchFamily="34" charset="0"/>
              </a:rPr>
              <a:t>Descripción en secciones / Tutorial</a:t>
            </a:r>
          </a:p>
          <a:p>
            <a:pPr lvl="1"/>
            <a:r>
              <a:rPr lang="es-CO" sz="2000">
                <a:latin typeface="Impact" panose="020B0806030902050204" pitchFamily="34" charset="0"/>
              </a:rPr>
              <a:t>Validación inputs</a:t>
            </a:r>
            <a:endParaRPr lang="en-US" sz="2000">
              <a:latin typeface="Impact" panose="020B0806030902050204" pitchFamily="34" charset="0"/>
            </a:endParaRPr>
          </a:p>
          <a:p>
            <a:pPr lvl="1"/>
            <a:endParaRPr lang="es-CO"/>
          </a:p>
        </p:txBody>
      </p:sp>
      <p:pic>
        <p:nvPicPr>
          <p:cNvPr id="5" name="Picture 4" descr="/Users/ahurtado/Desktop/Screen Shot 2017-11-13 at 9.30.47 PM.png"/>
          <p:cNvPicPr/>
          <p:nvPr/>
        </p:nvPicPr>
        <p:blipFill>
          <a:blip r:embed="rId2">
            <a:extLst>
              <a:ext uri="{28A0092B-C50C-407E-A947-70E740481C1C}">
                <a14:useLocalDpi xmlns:a14="http://schemas.microsoft.com/office/drawing/2010/main" val="0"/>
              </a:ext>
            </a:extLst>
          </a:blip>
          <a:srcRect/>
          <a:stretch>
            <a:fillRect/>
          </a:stretch>
        </p:blipFill>
        <p:spPr bwMode="auto">
          <a:xfrm>
            <a:off x="1150122" y="1515288"/>
            <a:ext cx="9891755" cy="2913383"/>
          </a:xfrm>
          <a:prstGeom prst="rect">
            <a:avLst/>
          </a:prstGeom>
          <a:ln>
            <a:noFill/>
          </a:ln>
          <a:effectLst>
            <a:outerShdw blurRad="190500" algn="tl" rotWithShape="0">
              <a:srgbClr val="000000">
                <a:alpha val="70000"/>
              </a:srgbClr>
            </a:outerShdw>
          </a:effectLst>
        </p:spPr>
      </p:pic>
      <p:sp>
        <p:nvSpPr>
          <p:cNvPr id="9" name="Content Placeholder 2"/>
          <p:cNvSpPr txBox="1">
            <a:spLocks/>
          </p:cNvSpPr>
          <p:nvPr/>
        </p:nvSpPr>
        <p:spPr>
          <a:xfrm>
            <a:off x="6491988" y="4790400"/>
            <a:ext cx="4558259" cy="1993043"/>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000">
                <a:latin typeface="Impact" panose="020B0806030902050204" pitchFamily="34" charset="0"/>
              </a:defRPr>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1"/>
            <a:r>
              <a:rPr lang="es-CO"/>
              <a:t>Excelente</a:t>
            </a:r>
          </a:p>
          <a:p>
            <a:pPr lvl="1"/>
            <a:r>
              <a:rPr lang="es-CO"/>
              <a:t>Mensajes claros</a:t>
            </a:r>
          </a:p>
          <a:p>
            <a:pPr lvl="1"/>
            <a:r>
              <a:rPr lang="es-CO"/>
              <a:t>Funcionalidades en sección correcta</a:t>
            </a:r>
          </a:p>
          <a:p>
            <a:pPr lvl="1"/>
            <a:endParaRPr lang="es-CO"/>
          </a:p>
        </p:txBody>
      </p:sp>
    </p:spTree>
    <p:extLst>
      <p:ext uri="{BB962C8B-B14F-4D97-AF65-F5344CB8AC3E}">
        <p14:creationId xmlns:p14="http://schemas.microsoft.com/office/powerpoint/2010/main" val="711759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Adecuación funcional</a:t>
            </a:r>
          </a:p>
        </p:txBody>
      </p:sp>
      <p:sp>
        <p:nvSpPr>
          <p:cNvPr id="8" name="Content Placeholder 2"/>
          <p:cNvSpPr>
            <a:spLocks noGrp="1"/>
          </p:cNvSpPr>
          <p:nvPr>
            <p:ph idx="1"/>
          </p:nvPr>
        </p:nvSpPr>
        <p:spPr>
          <a:xfrm>
            <a:off x="1257920" y="4787900"/>
            <a:ext cx="4558259" cy="1993043"/>
          </a:xfrm>
        </p:spPr>
        <p:txBody>
          <a:bodyPr vert="horz" lIns="91440" tIns="45720" rIns="91440" bIns="45720" rtlCol="0" anchor="t">
            <a:normAutofit/>
          </a:bodyPr>
          <a:lstStyle/>
          <a:p>
            <a:pPr marL="0" lvl="2" indent="0">
              <a:lnSpc>
                <a:spcPct val="100000"/>
              </a:lnSpc>
              <a:spcBef>
                <a:spcPts val="0"/>
              </a:spcBef>
              <a:buNone/>
            </a:pPr>
            <a:r>
              <a:rPr lang="en-US" err="1">
                <a:latin typeface="Impact" panose="020B0806030902050204" pitchFamily="34" charset="0"/>
              </a:rPr>
              <a:t>Recomendaciones</a:t>
            </a:r>
            <a:endParaRPr lang="en-US">
              <a:latin typeface="Impact" panose="020B0806030902050204" pitchFamily="34" charset="0"/>
            </a:endParaRPr>
          </a:p>
          <a:p>
            <a:pPr lvl="1"/>
            <a:r>
              <a:rPr lang="es-CO" sz="2000">
                <a:latin typeface="Impact" panose="020B0806030902050204" pitchFamily="34" charset="0"/>
              </a:rPr>
              <a:t>Descripción en secciones / Tutorial</a:t>
            </a:r>
          </a:p>
          <a:p>
            <a:pPr lvl="1"/>
            <a:r>
              <a:rPr lang="es-CO" sz="2000">
                <a:latin typeface="Impact" panose="020B0806030902050204" pitchFamily="34" charset="0"/>
              </a:rPr>
              <a:t>Validación inputs</a:t>
            </a:r>
            <a:endParaRPr lang="en-US" sz="2000">
              <a:latin typeface="Impact" panose="020B0806030902050204" pitchFamily="34" charset="0"/>
            </a:endParaRPr>
          </a:p>
          <a:p>
            <a:pPr lvl="1"/>
            <a:endParaRPr lang="es-CO" sz="2000">
              <a:latin typeface="Impact" panose="020B0806030902050204" pitchFamily="34" charset="0"/>
            </a:endParaRPr>
          </a:p>
        </p:txBody>
      </p:sp>
      <p:sp>
        <p:nvSpPr>
          <p:cNvPr id="9" name="Content Placeholder 2"/>
          <p:cNvSpPr txBox="1">
            <a:spLocks/>
          </p:cNvSpPr>
          <p:nvPr/>
        </p:nvSpPr>
        <p:spPr>
          <a:xfrm>
            <a:off x="6570046" y="4769624"/>
            <a:ext cx="4558259" cy="1993043"/>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000">
                <a:latin typeface="Impact" panose="020B0806030902050204" pitchFamily="34" charset="0"/>
              </a:defRPr>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1"/>
            <a:r>
              <a:rPr lang="es-CO"/>
              <a:t>Excelente</a:t>
            </a:r>
          </a:p>
          <a:p>
            <a:pPr lvl="1"/>
            <a:r>
              <a:rPr lang="es-CO"/>
              <a:t>Mensajes claros</a:t>
            </a:r>
          </a:p>
          <a:p>
            <a:pPr lvl="1"/>
            <a:r>
              <a:rPr lang="es-CO"/>
              <a:t>Funcionalidades en sección correcta</a:t>
            </a:r>
          </a:p>
          <a:p>
            <a:pPr lvl="1"/>
            <a:endParaRPr lang="es-CO"/>
          </a:p>
        </p:txBody>
      </p:sp>
      <p:pic>
        <p:nvPicPr>
          <p:cNvPr id="3" name="Imagen 3" descr="metrica_AF.png">
            <a:extLst>
              <a:ext uri="{FF2B5EF4-FFF2-40B4-BE49-F238E27FC236}">
                <a16:creationId xmlns:a16="http://schemas.microsoft.com/office/drawing/2014/main" id="{7E45A436-3F96-4256-962B-670B00B89152}"/>
              </a:ext>
            </a:extLst>
          </p:cNvPr>
          <p:cNvPicPr>
            <a:picLocks noChangeAspect="1"/>
          </p:cNvPicPr>
          <p:nvPr/>
        </p:nvPicPr>
        <p:blipFill>
          <a:blip r:embed="rId2"/>
          <a:stretch>
            <a:fillRect/>
          </a:stretch>
        </p:blipFill>
        <p:spPr>
          <a:xfrm>
            <a:off x="1166595" y="1905067"/>
            <a:ext cx="9858810" cy="21679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625804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76282"/>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Fiabilidad</a:t>
            </a:r>
          </a:p>
        </p:txBody>
      </p:sp>
      <p:sp>
        <p:nvSpPr>
          <p:cNvPr id="4" name="Content Placeholder 2">
            <a:extLst>
              <a:ext uri="{FF2B5EF4-FFF2-40B4-BE49-F238E27FC236}">
                <a16:creationId xmlns:a16="http://schemas.microsoft.com/office/drawing/2014/main" id="{33D72C1B-1AE1-415E-83BD-638634E0F141}"/>
              </a:ext>
            </a:extLst>
          </p:cNvPr>
          <p:cNvSpPr>
            <a:spLocks noGrp="1"/>
          </p:cNvSpPr>
          <p:nvPr>
            <p:ph idx="1"/>
          </p:nvPr>
        </p:nvSpPr>
        <p:spPr>
          <a:xfrm>
            <a:off x="1257920" y="4787900"/>
            <a:ext cx="4558259" cy="1993043"/>
          </a:xfrm>
        </p:spPr>
        <p:txBody>
          <a:bodyPr vert="horz" lIns="91440" tIns="45720" rIns="91440" bIns="45720" rtlCol="0" anchor="t">
            <a:normAutofit/>
          </a:bodyPr>
          <a:lstStyle/>
          <a:p>
            <a:pPr marL="0" lvl="2" indent="0">
              <a:lnSpc>
                <a:spcPct val="100000"/>
              </a:lnSpc>
              <a:spcBef>
                <a:spcPts val="0"/>
              </a:spcBef>
              <a:buNone/>
            </a:pPr>
            <a:r>
              <a:rPr lang="es-CO">
                <a:latin typeface="Impact" panose="020B0806030902050204" pitchFamily="34" charset="0"/>
              </a:rPr>
              <a:t>Recomendaciones</a:t>
            </a:r>
          </a:p>
          <a:p>
            <a:pPr marL="342900" lvl="2" indent="-342900">
              <a:lnSpc>
                <a:spcPct val="100000"/>
              </a:lnSpc>
              <a:spcBef>
                <a:spcPts val="0"/>
              </a:spcBef>
            </a:pPr>
            <a:r>
              <a:rPr lang="es-CO">
                <a:latin typeface="Impact" panose="020B0806030902050204" pitchFamily="34" charset="0"/>
              </a:rPr>
              <a:t>Uso</a:t>
            </a:r>
            <a:r>
              <a:rPr lang="en-US">
                <a:latin typeface="Impact" panose="020B0806030902050204" pitchFamily="34" charset="0"/>
              </a:rPr>
              <a:t> del </a:t>
            </a:r>
            <a:r>
              <a:rPr lang="en-US" err="1">
                <a:latin typeface="Impact" panose="020B0806030902050204" pitchFamily="34" charset="0"/>
              </a:rPr>
              <a:t>módulo</a:t>
            </a:r>
            <a:r>
              <a:rPr lang="en-US">
                <a:latin typeface="Impact" panose="020B0806030902050204" pitchFamily="34" charset="0"/>
              </a:rPr>
              <a:t> de </a:t>
            </a:r>
            <a:r>
              <a:rPr lang="en-US" err="1">
                <a:latin typeface="Impact" panose="020B0806030902050204" pitchFamily="34" charset="0"/>
              </a:rPr>
              <a:t>nodejs</a:t>
            </a:r>
            <a:r>
              <a:rPr lang="en-US">
                <a:latin typeface="Impact" panose="020B0806030902050204" pitchFamily="34" charset="0"/>
              </a:rPr>
              <a:t> Forever</a:t>
            </a:r>
          </a:p>
          <a:p>
            <a:pPr marL="342900" lvl="2" indent="-342900">
              <a:lnSpc>
                <a:spcPct val="100000"/>
              </a:lnSpc>
              <a:spcBef>
                <a:spcPts val="0"/>
              </a:spcBef>
            </a:pPr>
            <a:r>
              <a:rPr lang="en-US" err="1">
                <a:latin typeface="Impact" panose="020B0806030902050204" pitchFamily="34" charset="0"/>
              </a:rPr>
              <a:t>Procedimiento</a:t>
            </a:r>
            <a:r>
              <a:rPr lang="en-US">
                <a:latin typeface="Impact" panose="020B0806030902050204" pitchFamily="34" charset="0"/>
              </a:rPr>
              <a:t> </a:t>
            </a:r>
            <a:r>
              <a:rPr lang="en-US" err="1">
                <a:latin typeface="Impact" panose="020B0806030902050204" pitchFamily="34" charset="0"/>
              </a:rPr>
              <a:t>etapas</a:t>
            </a:r>
            <a:r>
              <a:rPr lang="en-US">
                <a:latin typeface="Impact" panose="020B0806030902050204" pitchFamily="34" charset="0"/>
              </a:rPr>
              <a:t> posteriors ISO 25K</a:t>
            </a:r>
          </a:p>
          <a:p>
            <a:pPr marL="342900" lvl="2" indent="-342900">
              <a:lnSpc>
                <a:spcPct val="100000"/>
              </a:lnSpc>
              <a:spcBef>
                <a:spcPts val="0"/>
              </a:spcBef>
            </a:pPr>
            <a:r>
              <a:rPr lang="es-CO">
                <a:latin typeface="Impact" panose="020B0806030902050204" pitchFamily="34" charset="0"/>
              </a:rPr>
              <a:t>Tener cómo mínimo tres peer en </a:t>
            </a:r>
            <a:r>
              <a:rPr lang="es-CO" err="1">
                <a:latin typeface="Impact" panose="020B0806030902050204" pitchFamily="34" charset="0"/>
              </a:rPr>
              <a:t>blockchain</a:t>
            </a:r>
            <a:r>
              <a:rPr lang="es-CO">
                <a:latin typeface="Impact" panose="020B0806030902050204" pitchFamily="34" charset="0"/>
              </a:rPr>
              <a:t> y nodos de </a:t>
            </a:r>
            <a:r>
              <a:rPr lang="es-CO" err="1">
                <a:latin typeface="Impact" panose="020B0806030902050204" pitchFamily="34" charset="0"/>
              </a:rPr>
              <a:t>kubernetes</a:t>
            </a:r>
            <a:endParaRPr lang="es-CO">
              <a:latin typeface="Impact" panose="020B0806030902050204" pitchFamily="34" charset="0"/>
            </a:endParaRPr>
          </a:p>
          <a:p>
            <a:pPr lvl="1"/>
            <a:endParaRPr lang="es-CO" sz="2000">
              <a:latin typeface="Impact" panose="020B0806030902050204" pitchFamily="34" charset="0"/>
            </a:endParaRPr>
          </a:p>
        </p:txBody>
      </p:sp>
      <p:sp>
        <p:nvSpPr>
          <p:cNvPr id="6" name="Content Placeholder 2">
            <a:extLst>
              <a:ext uri="{FF2B5EF4-FFF2-40B4-BE49-F238E27FC236}">
                <a16:creationId xmlns:a16="http://schemas.microsoft.com/office/drawing/2014/main" id="{37E79355-5AA6-4A46-A678-31521147D121}"/>
              </a:ext>
            </a:extLst>
          </p:cNvPr>
          <p:cNvSpPr txBox="1">
            <a:spLocks/>
          </p:cNvSpPr>
          <p:nvPr/>
        </p:nvSpPr>
        <p:spPr>
          <a:xfrm>
            <a:off x="6491988" y="4790400"/>
            <a:ext cx="4558259" cy="1993043"/>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000">
                <a:latin typeface="Impact" panose="020B0806030902050204" pitchFamily="34" charset="0"/>
              </a:defRPr>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s-CO"/>
              <a:t>Conclusiones</a:t>
            </a:r>
            <a:endParaRPr lang="en-US"/>
          </a:p>
          <a:p>
            <a:pPr marL="342900" lvl="2" indent="-342900">
              <a:buFont typeface="Arial" panose="020B0604020202020204" pitchFamily="34" charset="0"/>
              <a:buChar char="•"/>
            </a:pPr>
            <a:r>
              <a:rPr lang="en-US"/>
              <a:t>El </a:t>
            </a:r>
            <a:r>
              <a:rPr lang="es-CO"/>
              <a:t>contendor</a:t>
            </a:r>
            <a:r>
              <a:rPr lang="en-US"/>
              <a:t> Cloud </a:t>
            </a:r>
            <a:r>
              <a:rPr lang="es-CO" err="1"/>
              <a:t>Engine</a:t>
            </a:r>
            <a:r>
              <a:rPr lang="es-CO"/>
              <a:t> es de mucha ayuda para esta característica </a:t>
            </a:r>
          </a:p>
          <a:p>
            <a:pPr marL="342900" lvl="2" indent="-342900">
              <a:buFont typeface="Arial" panose="020B0604020202020204" pitchFamily="34" charset="0"/>
              <a:buChar char="•"/>
            </a:pPr>
            <a:r>
              <a:rPr lang="es-CO"/>
              <a:t>Evaluar separadamente cada unas de las tecnologías a usar</a:t>
            </a:r>
          </a:p>
          <a:p>
            <a:pPr lvl="2"/>
            <a:endParaRPr lang="en-US"/>
          </a:p>
          <a:p>
            <a:pPr lvl="1"/>
            <a:endParaRPr lang="es-CO"/>
          </a:p>
          <a:p>
            <a:pPr lvl="1"/>
            <a:endParaRPr lang="es-CO"/>
          </a:p>
        </p:txBody>
      </p:sp>
      <p:pic>
        <p:nvPicPr>
          <p:cNvPr id="8" name="Imagen 7"/>
          <p:cNvPicPr>
            <a:picLocks noChangeAspect="1"/>
          </p:cNvPicPr>
          <p:nvPr/>
        </p:nvPicPr>
        <p:blipFill>
          <a:blip r:embed="rId2"/>
          <a:stretch>
            <a:fillRect/>
          </a:stretch>
        </p:blipFill>
        <p:spPr>
          <a:xfrm>
            <a:off x="2391084" y="1035870"/>
            <a:ext cx="7409832" cy="3752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203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n-US">
                <a:solidFill>
                  <a:schemeClr val="accent5">
                    <a:lumMod val="50000"/>
                  </a:schemeClr>
                </a:solidFill>
                <a:latin typeface="Impact" panose="020B0806030902050204" pitchFamily="34" charset="0"/>
              </a:rPr>
              <a:t>¿</a:t>
            </a:r>
            <a:r>
              <a:rPr lang="en-US" err="1">
                <a:solidFill>
                  <a:schemeClr val="accent5">
                    <a:lumMod val="50000"/>
                  </a:schemeClr>
                </a:solidFill>
                <a:latin typeface="Impact" panose="020B0806030902050204" pitchFamily="34" charset="0"/>
              </a:rPr>
              <a:t>Qué</a:t>
            </a:r>
            <a:r>
              <a:rPr lang="en-US">
                <a:solidFill>
                  <a:schemeClr val="accent5">
                    <a:lumMod val="50000"/>
                  </a:schemeClr>
                </a:solidFill>
                <a:latin typeface="Impact" panose="020B0806030902050204" pitchFamily="34" charset="0"/>
              </a:rPr>
              <a:t> </a:t>
            </a:r>
            <a:r>
              <a:rPr lang="en-US" err="1">
                <a:solidFill>
                  <a:schemeClr val="accent5">
                    <a:lumMod val="50000"/>
                  </a:schemeClr>
                </a:solidFill>
                <a:latin typeface="Impact" panose="020B0806030902050204" pitchFamily="34" charset="0"/>
              </a:rPr>
              <a:t>es</a:t>
            </a:r>
            <a:r>
              <a:rPr lang="en-US">
                <a:solidFill>
                  <a:schemeClr val="accent5">
                    <a:lumMod val="50000"/>
                  </a:schemeClr>
                </a:solidFill>
                <a:latin typeface="Impact" panose="020B0806030902050204" pitchFamily="34" charset="0"/>
              </a:rPr>
              <a:t> Angular 2?</a:t>
            </a:r>
          </a:p>
        </p:txBody>
      </p:sp>
      <p:sp>
        <p:nvSpPr>
          <p:cNvPr id="3" name="Content Placeholder 2"/>
          <p:cNvSpPr>
            <a:spLocks noGrp="1"/>
          </p:cNvSpPr>
          <p:nvPr>
            <p:ph idx="1"/>
          </p:nvPr>
        </p:nvSpPr>
        <p:spPr>
          <a:xfrm>
            <a:off x="838200" y="1690688"/>
            <a:ext cx="10515600" cy="4955319"/>
          </a:xfrm>
        </p:spPr>
        <p:txBody>
          <a:bodyPr vert="horz" lIns="91440" tIns="45720" rIns="91440" bIns="45720" rtlCol="0" anchor="t">
            <a:noAutofit/>
          </a:bodyPr>
          <a:lstStyle/>
          <a:p>
            <a:pPr algn="just"/>
            <a:r>
              <a:rPr lang="en-US" sz="2000" err="1">
                <a:latin typeface="Impact" panose="020B0806030902050204" pitchFamily="34" charset="0"/>
              </a:rPr>
              <a:t>Desarrollado</a:t>
            </a:r>
            <a:r>
              <a:rPr lang="en-US" sz="2000">
                <a:latin typeface="Impact" panose="020B0806030902050204" pitchFamily="34" charset="0"/>
              </a:rPr>
              <a:t> </a:t>
            </a:r>
            <a:r>
              <a:rPr lang="en-US" sz="2000" err="1">
                <a:latin typeface="Impact" panose="020B0806030902050204" pitchFamily="34" charset="0"/>
              </a:rPr>
              <a:t>por</a:t>
            </a:r>
            <a:r>
              <a:rPr lang="en-US" sz="2000">
                <a:latin typeface="Impact" panose="020B0806030902050204" pitchFamily="34" charset="0"/>
              </a:rPr>
              <a:t> Google</a:t>
            </a:r>
          </a:p>
          <a:p>
            <a:pPr algn="just"/>
            <a:r>
              <a:rPr lang="en-US" sz="2000" err="1">
                <a:latin typeface="Impact" panose="020B0806030902050204" pitchFamily="34" charset="0"/>
              </a:rPr>
              <a:t>Plataforma</a:t>
            </a:r>
            <a:r>
              <a:rPr lang="en-US" sz="2000">
                <a:latin typeface="Impact" panose="020B0806030902050204" pitchFamily="34" charset="0"/>
              </a:rPr>
              <a:t> de </a:t>
            </a:r>
            <a:r>
              <a:rPr lang="en-US" sz="2000" err="1">
                <a:latin typeface="Impact" panose="020B0806030902050204" pitchFamily="34" charset="0"/>
              </a:rPr>
              <a:t>desarrollo</a:t>
            </a:r>
            <a:r>
              <a:rPr lang="en-US" sz="2000">
                <a:latin typeface="Impact" panose="020B0806030902050204" pitchFamily="34" charset="0"/>
              </a:rPr>
              <a:t> de </a:t>
            </a:r>
            <a:r>
              <a:rPr lang="en-US" sz="2000" err="1">
                <a:latin typeface="Impact" panose="020B0806030902050204" pitchFamily="34" charset="0"/>
              </a:rPr>
              <a:t>Aplicaciones</a:t>
            </a:r>
            <a:r>
              <a:rPr lang="en-US" sz="2000">
                <a:latin typeface="Impact" panose="020B0806030902050204" pitchFamily="34" charset="0"/>
              </a:rPr>
              <a:t> </a:t>
            </a:r>
            <a:r>
              <a:rPr lang="en-US" sz="2000" err="1">
                <a:latin typeface="Impact" panose="020B0806030902050204" pitchFamily="34" charset="0"/>
              </a:rPr>
              <a:t>moderna</a:t>
            </a:r>
            <a:r>
              <a:rPr lang="en-US" sz="2000">
                <a:latin typeface="Impact" panose="020B0806030902050204" pitchFamily="34" charset="0"/>
              </a:rPr>
              <a:t>, modular y de alto </a:t>
            </a:r>
            <a:r>
              <a:rPr lang="en-US" sz="2000" err="1">
                <a:latin typeface="Impact" panose="020B0806030902050204" pitchFamily="34" charset="0"/>
              </a:rPr>
              <a:t>rendimiento</a:t>
            </a:r>
            <a:endParaRPr lang="en-US" sz="2000">
              <a:latin typeface="Impact" panose="020B0806030902050204" pitchFamily="34" charset="0"/>
            </a:endParaRPr>
          </a:p>
          <a:p>
            <a:pPr algn="just"/>
            <a:r>
              <a:rPr lang="en-US" sz="2000" err="1">
                <a:latin typeface="Impact" panose="020B0806030902050204" pitchFamily="34" charset="0"/>
              </a:rPr>
              <a:t>Considerado</a:t>
            </a:r>
            <a:r>
              <a:rPr lang="en-US" sz="2000">
                <a:latin typeface="Impact" panose="020B0806030902050204" pitchFamily="34" charset="0"/>
              </a:rPr>
              <a:t> un Marco de </a:t>
            </a:r>
            <a:r>
              <a:rPr lang="en-US" sz="2000" err="1">
                <a:latin typeface="Impact" panose="020B0806030902050204" pitchFamily="34" charset="0"/>
              </a:rPr>
              <a:t>Trabajo</a:t>
            </a:r>
            <a:r>
              <a:rPr lang="en-US" sz="2000">
                <a:latin typeface="Impact" panose="020B0806030902050204" pitchFamily="34" charset="0"/>
              </a:rPr>
              <a:t> (Framework)</a:t>
            </a:r>
            <a:r>
              <a:rPr lang="mr-IN" sz="2000">
                <a:latin typeface="Impact" panose="020B0806030902050204" pitchFamily="34" charset="0"/>
              </a:rPr>
              <a:t>…</a:t>
            </a:r>
            <a:r>
              <a:rPr lang="es-ES" sz="2000">
                <a:latin typeface="Impact" panose="020B0806030902050204" pitchFamily="34" charset="0"/>
              </a:rPr>
              <a:t> No es solamente una librería (como lo es </a:t>
            </a:r>
            <a:r>
              <a:rPr lang="es-ES" sz="2000" err="1">
                <a:latin typeface="Impact" panose="020B0806030902050204" pitchFamily="34" charset="0"/>
              </a:rPr>
              <a:t>ReactJS</a:t>
            </a:r>
            <a:r>
              <a:rPr lang="es-ES" sz="2000">
                <a:latin typeface="Impact" panose="020B0806030902050204" pitchFamily="34" charset="0"/>
              </a:rPr>
              <a:t> por ejemplo)</a:t>
            </a:r>
          </a:p>
          <a:p>
            <a:pPr algn="just"/>
            <a:r>
              <a:rPr lang="es-ES" sz="2000" err="1">
                <a:latin typeface="Impact" panose="020B0806030902050204" pitchFamily="34" charset="0"/>
              </a:rPr>
              <a:t>Framewrok</a:t>
            </a:r>
            <a:r>
              <a:rPr lang="es-ES" sz="2000">
                <a:latin typeface="Impact" panose="020B0806030902050204" pitchFamily="34" charset="0"/>
              </a:rPr>
              <a:t> contiene:</a:t>
            </a:r>
          </a:p>
          <a:p>
            <a:pPr lvl="1" algn="just"/>
            <a:r>
              <a:rPr lang="es-ES" sz="2000">
                <a:latin typeface="Impact" panose="020B0806030902050204" pitchFamily="34" charset="0"/>
              </a:rPr>
              <a:t>Librerías para animación</a:t>
            </a:r>
          </a:p>
          <a:p>
            <a:pPr lvl="1" algn="just"/>
            <a:r>
              <a:rPr lang="es-ES" sz="2000">
                <a:latin typeface="Impact" panose="020B0806030902050204" pitchFamily="34" charset="0"/>
              </a:rPr>
              <a:t>Librerías para acceso a red</a:t>
            </a:r>
          </a:p>
          <a:p>
            <a:pPr lvl="1" algn="just"/>
            <a:r>
              <a:rPr lang="es-ES" sz="2000">
                <a:latin typeface="Impact" panose="020B0806030902050204" pitchFamily="34" charset="0"/>
              </a:rPr>
              <a:t>Desarrollo orientado a eventos</a:t>
            </a:r>
          </a:p>
          <a:p>
            <a:pPr lvl="1" algn="just"/>
            <a:r>
              <a:rPr lang="es-ES" sz="2000">
                <a:latin typeface="Impact" panose="020B0806030902050204" pitchFamily="34" charset="0"/>
              </a:rPr>
              <a:t>Programación enrutada</a:t>
            </a:r>
          </a:p>
          <a:p>
            <a:pPr lvl="1" algn="just"/>
            <a:r>
              <a:rPr lang="es-ES" sz="2000">
                <a:latin typeface="Impact" panose="020B0806030902050204" pitchFamily="34" charset="0"/>
              </a:rPr>
              <a:t>Desarrollo orientado a componentes (utilizando inyección de dependencias para trabajar con componentes conjuntamente)</a:t>
            </a:r>
          </a:p>
          <a:p>
            <a:pPr lvl="1" algn="just"/>
            <a:r>
              <a:rPr lang="es-ES" sz="2000">
                <a:latin typeface="Impact" panose="020B0806030902050204" pitchFamily="34" charset="0"/>
              </a:rPr>
              <a:t>Soporte extensivo para pruebas (pruebas unitarias, de componentes y web)</a:t>
            </a:r>
          </a:p>
          <a:p>
            <a:pPr algn="just"/>
            <a:r>
              <a:rPr lang="es-ES" sz="2000">
                <a:latin typeface="Impact" panose="020B0806030902050204" pitchFamily="34" charset="0"/>
              </a:rPr>
              <a:t>Basado en </a:t>
            </a:r>
            <a:r>
              <a:rPr lang="es-ES" sz="2000" err="1">
                <a:latin typeface="Impact" panose="020B0806030902050204" pitchFamily="34" charset="0"/>
              </a:rPr>
              <a:t>TypeScript</a:t>
            </a:r>
            <a:r>
              <a:rPr lang="es-ES" sz="2000">
                <a:latin typeface="Impact" panose="020B0806030902050204" pitchFamily="34" charset="0"/>
              </a:rPr>
              <a:t> (súper conjunto moderno de </a:t>
            </a:r>
            <a:r>
              <a:rPr lang="es-ES" sz="2000" err="1">
                <a:latin typeface="Impact" panose="020B0806030902050204" pitchFamily="34" charset="0"/>
              </a:rPr>
              <a:t>Javascript</a:t>
            </a:r>
            <a:r>
              <a:rPr lang="es-ES" sz="2000">
                <a:latin typeface="Impact" panose="020B0806030902050204" pitchFamily="34" charset="0"/>
              </a:rPr>
              <a:t> desarrollado por Microsoft que incluye “tipos” y “anotaciones”)</a:t>
            </a:r>
          </a:p>
          <a:p>
            <a:pPr algn="just"/>
            <a:endParaRPr lang="es-ES" sz="2000">
              <a:latin typeface="Impact" panose="020B0806030902050204" pitchFamily="34" charset="0"/>
            </a:endParaRPr>
          </a:p>
          <a:p>
            <a:pPr lvl="1" algn="just"/>
            <a:endParaRPr lang="en-US" sz="2000">
              <a:latin typeface="Impact" panose="020B0806030902050204" pitchFamily="34" charset="0"/>
            </a:endParaRPr>
          </a:p>
          <a:p>
            <a:pPr algn="just"/>
            <a:endParaRPr lang="en-US" sz="2000">
              <a:latin typeface="Impact" panose="020B0806030902050204" pitchFamily="34" charset="0"/>
            </a:endParaRPr>
          </a:p>
        </p:txBody>
      </p:sp>
    </p:spTree>
    <p:extLst>
      <p:ext uri="{BB962C8B-B14F-4D97-AF65-F5344CB8AC3E}">
        <p14:creationId xmlns:p14="http://schemas.microsoft.com/office/powerpoint/2010/main" val="1477384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Compatibilidad</a:t>
            </a:r>
            <a:endParaRPr lang="es-ES">
              <a:solidFill>
                <a:schemeClr val="accent5">
                  <a:lumMod val="50000"/>
                </a:schemeClr>
              </a:solidFill>
              <a:latin typeface="Impact" panose="020B0806030902050204" pitchFamily="34" charset="0"/>
            </a:endParaRPr>
          </a:p>
        </p:txBody>
      </p:sp>
      <p:sp>
        <p:nvSpPr>
          <p:cNvPr id="8" name="Content Placeholder 2"/>
          <p:cNvSpPr>
            <a:spLocks noGrp="1"/>
          </p:cNvSpPr>
          <p:nvPr>
            <p:ph idx="1"/>
          </p:nvPr>
        </p:nvSpPr>
        <p:spPr>
          <a:xfrm>
            <a:off x="1257920" y="4454986"/>
            <a:ext cx="4558259" cy="1993043"/>
          </a:xfrm>
        </p:spPr>
        <p:txBody>
          <a:bodyPr vert="horz" lIns="91440" tIns="45720" rIns="91440" bIns="45720" rtlCol="0" anchor="t">
            <a:normAutofit/>
          </a:bodyPr>
          <a:lstStyle/>
          <a:p>
            <a:pPr marL="0" lvl="2" indent="0">
              <a:lnSpc>
                <a:spcPct val="100000"/>
              </a:lnSpc>
              <a:spcBef>
                <a:spcPts val="0"/>
              </a:spcBef>
              <a:buNone/>
            </a:pPr>
            <a:r>
              <a:rPr lang="en-US" err="1">
                <a:latin typeface="Impact" panose="020B0806030902050204" pitchFamily="34" charset="0"/>
              </a:rPr>
              <a:t>Recomendaciones</a:t>
            </a:r>
            <a:endParaRPr lang="en-US">
              <a:latin typeface="Impact" panose="020B0806030902050204" pitchFamily="34" charset="0"/>
            </a:endParaRPr>
          </a:p>
          <a:p>
            <a:pPr lvl="1"/>
            <a:r>
              <a:rPr lang="es-CO" sz="2000">
                <a:latin typeface="Impact" panose="020B0806030902050204" pitchFamily="34" charset="0"/>
              </a:rPr>
              <a:t>Documentación de contratos de los servicios, al igual que los formatos y estructuras en los mensajes de intercambio de información entre los diferentes componentes.</a:t>
            </a:r>
            <a:endParaRPr lang="en-US" sz="2000">
              <a:latin typeface="Impact" panose="020B0806030902050204" pitchFamily="34" charset="0"/>
            </a:endParaRPr>
          </a:p>
          <a:p>
            <a:pPr lvl="1"/>
            <a:endParaRPr lang="es-CO" sz="2000">
              <a:latin typeface="Impact" panose="020B0806030902050204" pitchFamily="34" charset="0"/>
            </a:endParaRPr>
          </a:p>
        </p:txBody>
      </p:sp>
      <p:sp>
        <p:nvSpPr>
          <p:cNvPr id="9" name="Content Placeholder 2"/>
          <p:cNvSpPr txBox="1">
            <a:spLocks/>
          </p:cNvSpPr>
          <p:nvPr/>
        </p:nvSpPr>
        <p:spPr>
          <a:xfrm>
            <a:off x="6498686" y="4454986"/>
            <a:ext cx="4558259" cy="1993043"/>
          </a:xfrm>
          <a:prstGeom prst="rect">
            <a:avLst/>
          </a:prstGeom>
        </p:spPr>
        <p:txBody>
          <a:bodyPr vert="horz" lIns="91440" tIns="45720" rIns="91440" bIns="45720" rtlCol="0" anchor="t">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000">
                <a:latin typeface="Impact" panose="020B0806030902050204" pitchFamily="34" charset="0"/>
              </a:defRPr>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1"/>
            <a:r>
              <a:rPr lang="es-CO"/>
              <a:t>La interoperabilidad es fundamental en la comunicación de todos los componentes, ya que están débilmente acoplados.</a:t>
            </a:r>
          </a:p>
          <a:p>
            <a:pPr lvl="1"/>
            <a:r>
              <a:rPr lang="es-CO"/>
              <a:t>La </a:t>
            </a:r>
            <a:r>
              <a:rPr lang="es-CO" err="1"/>
              <a:t>co</a:t>
            </a:r>
            <a:r>
              <a:rPr lang="es-CO"/>
              <a:t>-existencia tiene una alta dependencia del entorno en el que reside la aplicación (hardware y software).</a:t>
            </a:r>
          </a:p>
          <a:p>
            <a:pPr lvl="1"/>
            <a:endParaRPr lang="es-CO"/>
          </a:p>
        </p:txBody>
      </p:sp>
      <p:pic>
        <p:nvPicPr>
          <p:cNvPr id="3" name="Imagen 3" descr="metrica_C.png">
            <a:extLst>
              <a:ext uri="{FF2B5EF4-FFF2-40B4-BE49-F238E27FC236}">
                <a16:creationId xmlns:a16="http://schemas.microsoft.com/office/drawing/2014/main" id="{D3E8C884-2138-4A76-95A8-1FFEB7B29278}"/>
              </a:ext>
            </a:extLst>
          </p:cNvPr>
          <p:cNvPicPr>
            <a:picLocks noChangeAspect="1"/>
          </p:cNvPicPr>
          <p:nvPr/>
        </p:nvPicPr>
        <p:blipFill>
          <a:blip r:embed="rId2"/>
          <a:stretch>
            <a:fillRect/>
          </a:stretch>
        </p:blipFill>
        <p:spPr>
          <a:xfrm>
            <a:off x="1189651" y="1912675"/>
            <a:ext cx="9812697" cy="17492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9780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a:solidFill>
                  <a:schemeClr val="accent5">
                    <a:lumMod val="50000"/>
                  </a:schemeClr>
                </a:solidFill>
                <a:latin typeface="Impact" panose="020B0806030902050204" pitchFamily="34" charset="0"/>
              </a:rPr>
              <a:t>Compatibilidad</a:t>
            </a:r>
            <a:endParaRPr lang="es-ES">
              <a:solidFill>
                <a:schemeClr val="accent5">
                  <a:lumMod val="50000"/>
                </a:schemeClr>
              </a:solidFill>
              <a:latin typeface="Impact" panose="020B0806030902050204" pitchFamily="34" charset="0"/>
            </a:endParaRPr>
          </a:p>
        </p:txBody>
      </p:sp>
      <p:sp>
        <p:nvSpPr>
          <p:cNvPr id="8" name="Content Placeholder 2"/>
          <p:cNvSpPr>
            <a:spLocks noGrp="1"/>
          </p:cNvSpPr>
          <p:nvPr>
            <p:ph idx="1"/>
          </p:nvPr>
        </p:nvSpPr>
        <p:spPr>
          <a:xfrm>
            <a:off x="1257920" y="4454986"/>
            <a:ext cx="4558259" cy="1993043"/>
          </a:xfrm>
        </p:spPr>
        <p:txBody>
          <a:bodyPr vert="horz" lIns="91440" tIns="45720" rIns="91440" bIns="45720" rtlCol="0" anchor="t">
            <a:normAutofit/>
          </a:bodyPr>
          <a:lstStyle/>
          <a:p>
            <a:pPr marL="0" lvl="2" indent="0">
              <a:lnSpc>
                <a:spcPct val="100000"/>
              </a:lnSpc>
              <a:spcBef>
                <a:spcPts val="0"/>
              </a:spcBef>
              <a:buNone/>
            </a:pPr>
            <a:r>
              <a:rPr lang="en-US" err="1">
                <a:latin typeface="Impact" panose="020B0806030902050204" pitchFamily="34" charset="0"/>
              </a:rPr>
              <a:t>Recomendaciones</a:t>
            </a:r>
            <a:endParaRPr lang="en-US">
              <a:latin typeface="Impact" panose="020B0806030902050204" pitchFamily="34" charset="0"/>
            </a:endParaRPr>
          </a:p>
          <a:p>
            <a:pPr lvl="1"/>
            <a:r>
              <a:rPr lang="es-CO" sz="2000">
                <a:latin typeface="Impact" panose="020B0806030902050204" pitchFamily="34" charset="0"/>
              </a:rPr>
              <a:t>Documentación de contratos de los servicios, al igual que los formatos y estructuras en los mensajes de intercambio de información entre los diferentes componentes.</a:t>
            </a:r>
            <a:endParaRPr lang="en-US" sz="2000">
              <a:latin typeface="Impact" panose="020B0806030902050204" pitchFamily="34" charset="0"/>
            </a:endParaRPr>
          </a:p>
          <a:p>
            <a:pPr lvl="1"/>
            <a:endParaRPr lang="es-CO" sz="2000">
              <a:latin typeface="Impact" panose="020B0806030902050204" pitchFamily="34" charset="0"/>
            </a:endParaRPr>
          </a:p>
        </p:txBody>
      </p:sp>
      <p:sp>
        <p:nvSpPr>
          <p:cNvPr id="9" name="Content Placeholder 2"/>
          <p:cNvSpPr txBox="1">
            <a:spLocks/>
          </p:cNvSpPr>
          <p:nvPr/>
        </p:nvSpPr>
        <p:spPr>
          <a:xfrm>
            <a:off x="6498686" y="4454986"/>
            <a:ext cx="4558259" cy="1993043"/>
          </a:xfrm>
          <a:prstGeom prst="rect">
            <a:avLst/>
          </a:prstGeom>
        </p:spPr>
        <p:txBody>
          <a:bodyPr vert="horz" lIns="91440" tIns="45720" rIns="91440" bIns="45720" rtlCol="0" anchor="t">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000">
                <a:latin typeface="Impact" panose="020B0806030902050204" pitchFamily="34" charset="0"/>
              </a:defRPr>
            </a:lvl2pPr>
            <a:lvl3pPr marL="0" lvl="2" indent="0">
              <a:lnSpc>
                <a:spcPct val="100000"/>
              </a:lnSpc>
              <a:spcBef>
                <a:spcPts val="0"/>
              </a:spcBef>
              <a:buFont typeface="Arial" panose="020B0604020202020204" pitchFamily="34" charset="0"/>
              <a:buNone/>
              <a:defRPr sz="2000">
                <a:latin typeface="Impact" panose="020B0806030902050204"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err="1"/>
              <a:t>Conclusiones</a:t>
            </a:r>
            <a:endParaRPr lang="en-US"/>
          </a:p>
          <a:p>
            <a:pPr lvl="1"/>
            <a:r>
              <a:rPr lang="es-CO"/>
              <a:t>La interoperabilidad es fundamental en la comunicación de todos los componentes, ya que están débilmente acoplados.</a:t>
            </a:r>
          </a:p>
          <a:p>
            <a:pPr lvl="1"/>
            <a:r>
              <a:rPr lang="es-CO"/>
              <a:t>La </a:t>
            </a:r>
            <a:r>
              <a:rPr lang="es-CO" err="1"/>
              <a:t>co</a:t>
            </a:r>
            <a:r>
              <a:rPr lang="es-CO"/>
              <a:t>-existencia tiene una alta dependencia del entorno en el que reside la aplicación (hardware y software).</a:t>
            </a:r>
          </a:p>
          <a:p>
            <a:pPr lvl="1"/>
            <a:endParaRPr lang="es-CO"/>
          </a:p>
        </p:txBody>
      </p:sp>
      <p:pic>
        <p:nvPicPr>
          <p:cNvPr id="3" name="Imagen 3" descr="metrica_C.png">
            <a:extLst>
              <a:ext uri="{FF2B5EF4-FFF2-40B4-BE49-F238E27FC236}">
                <a16:creationId xmlns:a16="http://schemas.microsoft.com/office/drawing/2014/main" id="{D3E8C884-2138-4A76-95A8-1FFEB7B29278}"/>
              </a:ext>
            </a:extLst>
          </p:cNvPr>
          <p:cNvPicPr>
            <a:picLocks noChangeAspect="1"/>
          </p:cNvPicPr>
          <p:nvPr/>
        </p:nvPicPr>
        <p:blipFill>
          <a:blip r:embed="rId2"/>
          <a:stretch>
            <a:fillRect/>
          </a:stretch>
        </p:blipFill>
        <p:spPr>
          <a:xfrm>
            <a:off x="1189651" y="1923561"/>
            <a:ext cx="9812697" cy="17492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6973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2766218"/>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Gracias</a:t>
            </a:r>
            <a:endParaRPr lang="es-ES">
              <a:solidFill>
                <a:schemeClr val="accent5">
                  <a:lumMod val="50000"/>
                </a:schemeClr>
              </a:solidFill>
              <a:latin typeface="Impact" panose="020B0806030902050204" pitchFamily="34" charset="0"/>
            </a:endParaRPr>
          </a:p>
        </p:txBody>
      </p:sp>
    </p:spTree>
    <p:extLst>
      <p:ext uri="{BB962C8B-B14F-4D97-AF65-F5344CB8AC3E}">
        <p14:creationId xmlns:p14="http://schemas.microsoft.com/office/powerpoint/2010/main" val="201304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n-US">
                <a:solidFill>
                  <a:schemeClr val="accent5">
                    <a:lumMod val="50000"/>
                  </a:schemeClr>
                </a:solidFill>
                <a:latin typeface="Impact" panose="020B0806030902050204" pitchFamily="34" charset="0"/>
              </a:rPr>
              <a:t>Angular 2 y MVC</a:t>
            </a:r>
          </a:p>
        </p:txBody>
      </p:sp>
      <p:sp>
        <p:nvSpPr>
          <p:cNvPr id="3" name="Content Placeholder 2"/>
          <p:cNvSpPr>
            <a:spLocks noGrp="1"/>
          </p:cNvSpPr>
          <p:nvPr>
            <p:ph idx="1"/>
          </p:nvPr>
        </p:nvSpPr>
        <p:spPr>
          <a:xfrm>
            <a:off x="838200" y="1825624"/>
            <a:ext cx="10515600" cy="4955319"/>
          </a:xfrm>
        </p:spPr>
        <p:txBody>
          <a:bodyPr vert="horz" lIns="91440" tIns="45720" rIns="91440" bIns="45720" rtlCol="0" anchor="t">
            <a:noAutofit/>
          </a:bodyPr>
          <a:lstStyle/>
          <a:p>
            <a:pPr algn="just"/>
            <a:r>
              <a:rPr lang="en-US" sz="2000" err="1">
                <a:latin typeface="Impact" panose="020B0806030902050204" pitchFamily="34" charset="0"/>
              </a:rPr>
              <a:t>Núcleo</a:t>
            </a:r>
            <a:r>
              <a:rPr lang="en-US" sz="2000">
                <a:latin typeface="Impact" panose="020B0806030902050204" pitchFamily="34" charset="0"/>
              </a:rPr>
              <a:t> </a:t>
            </a:r>
            <a:r>
              <a:rPr lang="en-US" sz="2000" err="1">
                <a:latin typeface="Impact" panose="020B0806030902050204" pitchFamily="34" charset="0"/>
              </a:rPr>
              <a:t>básico</a:t>
            </a:r>
            <a:r>
              <a:rPr lang="en-US" sz="2000">
                <a:latin typeface="Impact" panose="020B0806030902050204" pitchFamily="34" charset="0"/>
              </a:rPr>
              <a:t> </a:t>
            </a:r>
            <a:r>
              <a:rPr lang="en-US" sz="2000" err="1">
                <a:latin typeface="Impact" panose="020B0806030902050204" pitchFamily="34" charset="0"/>
              </a:rPr>
              <a:t>compuesto</a:t>
            </a:r>
            <a:r>
              <a:rPr lang="en-US" sz="2000">
                <a:latin typeface="Impact" panose="020B0806030902050204" pitchFamily="34" charset="0"/>
              </a:rPr>
              <a:t> </a:t>
            </a:r>
            <a:r>
              <a:rPr lang="en-US" sz="2000" err="1">
                <a:latin typeface="Impact" panose="020B0806030902050204" pitchFamily="34" charset="0"/>
              </a:rPr>
              <a:t>por</a:t>
            </a:r>
            <a:r>
              <a:rPr lang="en-US" sz="2000">
                <a:latin typeface="Impact" panose="020B0806030902050204" pitchFamily="34" charset="0"/>
              </a:rPr>
              <a:t>:</a:t>
            </a:r>
          </a:p>
          <a:p>
            <a:pPr lvl="1" algn="just"/>
            <a:r>
              <a:rPr lang="es-CO" sz="2000">
                <a:latin typeface="Impact" panose="020B0806030902050204" pitchFamily="34" charset="0"/>
              </a:rPr>
              <a:t>Una plantilla HTML  (Vista)</a:t>
            </a:r>
          </a:p>
          <a:p>
            <a:pPr lvl="1" algn="just"/>
            <a:r>
              <a:rPr lang="es-CO" sz="2000">
                <a:latin typeface="Impact" panose="020B0806030902050204" pitchFamily="34" charset="0"/>
              </a:rPr>
              <a:t>Una clase de componente la cual está asociada a una plantilla HTML (Controlador) y que sirve para administrar la interacción con la plantilla</a:t>
            </a:r>
          </a:p>
          <a:p>
            <a:pPr lvl="1" algn="just"/>
            <a:r>
              <a:rPr lang="es-CO" sz="2000">
                <a:latin typeface="Impact" panose="020B0806030902050204" pitchFamily="34" charset="0"/>
              </a:rPr>
              <a:t>Y finalmente se adiciona un servicio (Modelo) la cual puede usarse para conectar la aplicación hacia las </a:t>
            </a:r>
            <a:r>
              <a:rPr lang="es-CO" sz="2000" err="1">
                <a:latin typeface="Impact" panose="020B0806030902050204" pitchFamily="34" charset="0"/>
              </a:rPr>
              <a:t>APIs</a:t>
            </a:r>
            <a:r>
              <a:rPr lang="es-CO" sz="2000">
                <a:latin typeface="Impact" panose="020B0806030902050204" pitchFamily="34" charset="0"/>
              </a:rPr>
              <a:t> que contienen la lógica de negocio</a:t>
            </a:r>
            <a:endParaRPr lang="en-US" sz="2000">
              <a:latin typeface="Impact" panose="020B0806030902050204" pitchFamily="34" charset="0"/>
            </a:endParaRPr>
          </a:p>
          <a:p>
            <a:pPr algn="just"/>
            <a:endParaRPr lang="es-ES" sz="2000">
              <a:latin typeface="Impact" panose="020B0806030902050204" pitchFamily="34" charset="0"/>
            </a:endParaRPr>
          </a:p>
          <a:p>
            <a:pPr lvl="1" algn="just"/>
            <a:endParaRPr lang="en-US" sz="2000">
              <a:latin typeface="Impact" panose="020B0806030902050204" pitchFamily="34" charset="0"/>
            </a:endParaRPr>
          </a:p>
          <a:p>
            <a:pPr algn="just"/>
            <a:endParaRPr lang="en-US" sz="2000">
              <a:latin typeface="Impact" panose="020B0806030902050204" pitchFamily="34" charset="0"/>
            </a:endParaRPr>
          </a:p>
        </p:txBody>
      </p:sp>
    </p:spTree>
    <p:extLst>
      <p:ext uri="{BB962C8B-B14F-4D97-AF65-F5344CB8AC3E}">
        <p14:creationId xmlns:p14="http://schemas.microsoft.com/office/powerpoint/2010/main" val="79319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n-US">
                <a:solidFill>
                  <a:schemeClr val="accent5">
                    <a:lumMod val="50000"/>
                  </a:schemeClr>
                </a:solidFill>
                <a:latin typeface="Impact" panose="020B0806030902050204" pitchFamily="34" charset="0"/>
              </a:rPr>
              <a:t>¿Por </a:t>
            </a:r>
            <a:r>
              <a:rPr lang="en-US" err="1">
                <a:solidFill>
                  <a:schemeClr val="accent5">
                    <a:lumMod val="50000"/>
                  </a:schemeClr>
                </a:solidFill>
                <a:latin typeface="Impact" panose="020B0806030902050204" pitchFamily="34" charset="0"/>
              </a:rPr>
              <a:t>qué</a:t>
            </a:r>
            <a:r>
              <a:rPr lang="en-US">
                <a:solidFill>
                  <a:schemeClr val="accent5">
                    <a:lumMod val="50000"/>
                  </a:schemeClr>
                </a:solidFill>
                <a:latin typeface="Impact" panose="020B0806030902050204" pitchFamily="34" charset="0"/>
              </a:rPr>
              <a:t> Angular 2?</a:t>
            </a:r>
          </a:p>
        </p:txBody>
      </p:sp>
      <p:sp>
        <p:nvSpPr>
          <p:cNvPr id="3" name="Content Placeholder 2"/>
          <p:cNvSpPr>
            <a:spLocks noGrp="1"/>
          </p:cNvSpPr>
          <p:nvPr>
            <p:ph idx="1"/>
          </p:nvPr>
        </p:nvSpPr>
        <p:spPr>
          <a:xfrm>
            <a:off x="1251678" y="1847850"/>
            <a:ext cx="10178322" cy="3593591"/>
          </a:xfrm>
        </p:spPr>
        <p:txBody>
          <a:bodyPr vert="horz" lIns="91440" tIns="45720" rIns="91440" bIns="45720" rtlCol="0" anchor="t">
            <a:noAutofit/>
          </a:bodyPr>
          <a:lstStyle/>
          <a:p>
            <a:pPr algn="just"/>
            <a:r>
              <a:rPr lang="en-US" sz="2000" err="1">
                <a:latin typeface="Impact" panose="020B0806030902050204" pitchFamily="34" charset="0"/>
              </a:rPr>
              <a:t>Dinamismo</a:t>
            </a:r>
            <a:r>
              <a:rPr lang="en-US" sz="2000">
                <a:latin typeface="Impact" panose="020B0806030902050204" pitchFamily="34" charset="0"/>
              </a:rPr>
              <a:t>: se </a:t>
            </a:r>
            <a:r>
              <a:rPr lang="en-US" sz="2000" err="1">
                <a:latin typeface="Impact" panose="020B0806030902050204" pitchFamily="34" charset="0"/>
              </a:rPr>
              <a:t>obtienen</a:t>
            </a:r>
            <a:r>
              <a:rPr lang="en-US" sz="2000">
                <a:latin typeface="Impact" panose="020B0806030902050204" pitchFamily="34" charset="0"/>
              </a:rPr>
              <a:t> las </a:t>
            </a:r>
            <a:r>
              <a:rPr lang="en-US" sz="2000" err="1">
                <a:latin typeface="Impact" panose="020B0806030902050204" pitchFamily="34" charset="0"/>
              </a:rPr>
              <a:t>partes</a:t>
            </a:r>
            <a:r>
              <a:rPr lang="en-US" sz="2000">
                <a:latin typeface="Impact" panose="020B0806030902050204" pitchFamily="34" charset="0"/>
              </a:rPr>
              <a:t> de la </a:t>
            </a:r>
            <a:r>
              <a:rPr lang="en-US" sz="2000" err="1">
                <a:latin typeface="Impact" panose="020B0806030902050204" pitchFamily="34" charset="0"/>
              </a:rPr>
              <a:t>aplicación</a:t>
            </a:r>
            <a:r>
              <a:rPr lang="en-US" sz="2000">
                <a:latin typeface="Impact" panose="020B0806030902050204" pitchFamily="34" charset="0"/>
              </a:rPr>
              <a:t> a </a:t>
            </a:r>
            <a:r>
              <a:rPr lang="en-US" sz="2000" err="1">
                <a:latin typeface="Impact" panose="020B0806030902050204" pitchFamily="34" charset="0"/>
              </a:rPr>
              <a:t>medida</a:t>
            </a:r>
            <a:r>
              <a:rPr lang="en-US" sz="2000">
                <a:latin typeface="Impact" panose="020B0806030902050204" pitchFamily="34" charset="0"/>
              </a:rPr>
              <a:t> que se </a:t>
            </a:r>
            <a:r>
              <a:rPr lang="en-US" sz="2000" err="1">
                <a:latin typeface="Impact" panose="020B0806030902050204" pitchFamily="34" charset="0"/>
              </a:rPr>
              <a:t>utilizan</a:t>
            </a:r>
            <a:r>
              <a:rPr lang="en-US" sz="2000">
                <a:latin typeface="Impact" panose="020B0806030902050204" pitchFamily="34" charset="0"/>
              </a:rPr>
              <a:t>. No </a:t>
            </a:r>
            <a:r>
              <a:rPr lang="en-US" sz="2000" err="1">
                <a:latin typeface="Impact" panose="020B0806030902050204" pitchFamily="34" charset="0"/>
              </a:rPr>
              <a:t>es</a:t>
            </a:r>
            <a:r>
              <a:rPr lang="en-US" sz="2000">
                <a:latin typeface="Impact" panose="020B0806030902050204" pitchFamily="34" charset="0"/>
              </a:rPr>
              <a:t> </a:t>
            </a:r>
            <a:r>
              <a:rPr lang="en-US" sz="2000" err="1">
                <a:latin typeface="Impact" panose="020B0806030902050204" pitchFamily="34" charset="0"/>
              </a:rPr>
              <a:t>necesario</a:t>
            </a:r>
            <a:r>
              <a:rPr lang="en-US" sz="2000">
                <a:latin typeface="Impact" panose="020B0806030902050204" pitchFamily="34" charset="0"/>
              </a:rPr>
              <a:t> “</a:t>
            </a:r>
            <a:r>
              <a:rPr lang="en-US" sz="2000" err="1">
                <a:latin typeface="Impact" panose="020B0806030902050204" pitchFamily="34" charset="0"/>
              </a:rPr>
              <a:t>hackear</a:t>
            </a:r>
            <a:r>
              <a:rPr lang="en-US" sz="2000">
                <a:latin typeface="Impact" panose="020B0806030902050204" pitchFamily="34" charset="0"/>
              </a:rPr>
              <a:t>” el </a:t>
            </a:r>
            <a:r>
              <a:rPr lang="en-US" sz="2000" err="1">
                <a:latin typeface="Impact" panose="020B0806030902050204" pitchFamily="34" charset="0"/>
              </a:rPr>
              <a:t>framewrok</a:t>
            </a:r>
            <a:r>
              <a:rPr lang="en-US" sz="2000">
                <a:latin typeface="Impact" panose="020B0806030902050204" pitchFamily="34" charset="0"/>
              </a:rPr>
              <a:t> </a:t>
            </a:r>
            <a:r>
              <a:rPr lang="en-US" sz="2000" err="1">
                <a:latin typeface="Impact" panose="020B0806030902050204" pitchFamily="34" charset="0"/>
              </a:rPr>
              <a:t>como</a:t>
            </a:r>
            <a:r>
              <a:rPr lang="en-US" sz="2000">
                <a:latin typeface="Impact" panose="020B0806030902050204" pitchFamily="34" charset="0"/>
              </a:rPr>
              <a:t> </a:t>
            </a:r>
            <a:r>
              <a:rPr lang="en-US" sz="2000" err="1">
                <a:latin typeface="Impact" panose="020B0806030902050204" pitchFamily="34" charset="0"/>
              </a:rPr>
              <a:t>en</a:t>
            </a:r>
            <a:r>
              <a:rPr lang="en-US" sz="2000">
                <a:latin typeface="Impact" panose="020B0806030902050204" pitchFamily="34" charset="0"/>
              </a:rPr>
              <a:t> la </a:t>
            </a:r>
            <a:r>
              <a:rPr lang="en-US" sz="2000" err="1">
                <a:latin typeface="Impact" panose="020B0806030902050204" pitchFamily="34" charset="0"/>
              </a:rPr>
              <a:t>versión</a:t>
            </a:r>
            <a:r>
              <a:rPr lang="en-US" sz="2000">
                <a:latin typeface="Impact" panose="020B0806030902050204" pitchFamily="34" charset="0"/>
              </a:rPr>
              <a:t> 1.</a:t>
            </a:r>
          </a:p>
          <a:p>
            <a:pPr algn="just"/>
            <a:r>
              <a:rPr lang="en-US" sz="2000" err="1">
                <a:latin typeface="Impact" panose="020B0806030902050204" pitchFamily="34" charset="0"/>
              </a:rPr>
              <a:t>Basado</a:t>
            </a:r>
            <a:r>
              <a:rPr lang="en-US" sz="2000">
                <a:latin typeface="Impact" panose="020B0806030902050204" pitchFamily="34" charset="0"/>
              </a:rPr>
              <a:t> </a:t>
            </a:r>
            <a:r>
              <a:rPr lang="en-US" sz="2000" err="1">
                <a:latin typeface="Impact" panose="020B0806030902050204" pitchFamily="34" charset="0"/>
              </a:rPr>
              <a:t>en</a:t>
            </a:r>
            <a:r>
              <a:rPr lang="en-US" sz="2000">
                <a:latin typeface="Impact" panose="020B0806030902050204" pitchFamily="34" charset="0"/>
              </a:rPr>
              <a:t> </a:t>
            </a:r>
            <a:r>
              <a:rPr lang="en-US" sz="2000" err="1">
                <a:latin typeface="Impact" panose="020B0806030902050204" pitchFamily="34" charset="0"/>
              </a:rPr>
              <a:t>componentes</a:t>
            </a:r>
            <a:r>
              <a:rPr lang="en-US" sz="2000">
                <a:latin typeface="Impact" panose="020B0806030902050204" pitchFamily="34" charset="0"/>
              </a:rPr>
              <a:t>: </a:t>
            </a:r>
            <a:r>
              <a:rPr lang="en-US" sz="2000" err="1">
                <a:latin typeface="Impact" panose="020B0806030902050204" pitchFamily="34" charset="0"/>
              </a:rPr>
              <a:t>arquitectura</a:t>
            </a:r>
            <a:r>
              <a:rPr lang="en-US" sz="2000">
                <a:latin typeface="Impact" panose="020B0806030902050204" pitchFamily="34" charset="0"/>
              </a:rPr>
              <a:t> </a:t>
            </a:r>
            <a:r>
              <a:rPr lang="en-US" sz="2000" err="1">
                <a:latin typeface="Impact" panose="020B0806030902050204" pitchFamily="34" charset="0"/>
              </a:rPr>
              <a:t>clara</a:t>
            </a:r>
            <a:r>
              <a:rPr lang="en-US" sz="2000">
                <a:latin typeface="Impact" panose="020B0806030902050204" pitchFamily="34" charset="0"/>
              </a:rPr>
              <a:t> que </a:t>
            </a:r>
            <a:r>
              <a:rPr lang="en-US" sz="2000" err="1">
                <a:latin typeface="Impact" panose="020B0806030902050204" pitchFamily="34" charset="0"/>
              </a:rPr>
              <a:t>permite</a:t>
            </a:r>
            <a:r>
              <a:rPr lang="en-US" sz="2000">
                <a:latin typeface="Impact" panose="020B0806030902050204" pitchFamily="34" charset="0"/>
              </a:rPr>
              <a:t> un </a:t>
            </a:r>
            <a:r>
              <a:rPr lang="en-US" sz="2000" err="1">
                <a:latin typeface="Impact" panose="020B0806030902050204" pitchFamily="34" charset="0"/>
              </a:rPr>
              <a:t>desarrollo</a:t>
            </a:r>
            <a:r>
              <a:rPr lang="en-US" sz="2000">
                <a:latin typeface="Impact" panose="020B0806030902050204" pitchFamily="34" charset="0"/>
              </a:rPr>
              <a:t> </a:t>
            </a:r>
            <a:r>
              <a:rPr lang="en-US" sz="2000" err="1">
                <a:latin typeface="Impact" panose="020B0806030902050204" pitchFamily="34" charset="0"/>
              </a:rPr>
              <a:t>más</a:t>
            </a:r>
            <a:r>
              <a:rPr lang="en-US" sz="2000">
                <a:latin typeface="Impact" panose="020B0806030902050204" pitchFamily="34" charset="0"/>
              </a:rPr>
              <a:t> </a:t>
            </a:r>
            <a:r>
              <a:rPr lang="en-US" sz="2000" err="1">
                <a:latin typeface="Impact" panose="020B0806030902050204" pitchFamily="34" charset="0"/>
              </a:rPr>
              <a:t>organizado</a:t>
            </a:r>
            <a:r>
              <a:rPr lang="en-US" sz="2000">
                <a:latin typeface="Impact" panose="020B0806030902050204" pitchFamily="34" charset="0"/>
              </a:rPr>
              <a:t> y </a:t>
            </a:r>
            <a:r>
              <a:rPr lang="en-US" sz="2000" err="1">
                <a:latin typeface="Impact" panose="020B0806030902050204" pitchFamily="34" charset="0"/>
              </a:rPr>
              <a:t>una</a:t>
            </a:r>
            <a:r>
              <a:rPr lang="en-US" sz="2000">
                <a:latin typeface="Impact" panose="020B0806030902050204" pitchFamily="34" charset="0"/>
              </a:rPr>
              <a:t> mas </a:t>
            </a:r>
            <a:r>
              <a:rPr lang="en-US" sz="2000" err="1">
                <a:latin typeface="Impact" panose="020B0806030902050204" pitchFamily="34" charset="0"/>
              </a:rPr>
              <a:t>fácil</a:t>
            </a:r>
            <a:r>
              <a:rPr lang="en-US" sz="2000">
                <a:latin typeface="Impact" panose="020B0806030902050204" pitchFamily="34" charset="0"/>
              </a:rPr>
              <a:t> </a:t>
            </a:r>
            <a:r>
              <a:rPr lang="en-US" sz="2000" err="1">
                <a:latin typeface="Impact" panose="020B0806030902050204" pitchFamily="34" charset="0"/>
              </a:rPr>
              <a:t>reutilización</a:t>
            </a:r>
            <a:r>
              <a:rPr lang="en-US" sz="2000">
                <a:latin typeface="Impact" panose="020B0806030902050204" pitchFamily="34" charset="0"/>
              </a:rPr>
              <a:t>.</a:t>
            </a:r>
          </a:p>
          <a:p>
            <a:pPr algn="just"/>
            <a:r>
              <a:rPr lang="en-US" sz="2000" err="1">
                <a:latin typeface="Impact" panose="020B0806030902050204" pitchFamily="34" charset="0"/>
              </a:rPr>
              <a:t>Inyección</a:t>
            </a:r>
            <a:r>
              <a:rPr lang="en-US" sz="2000">
                <a:latin typeface="Impact" panose="020B0806030902050204" pitchFamily="34" charset="0"/>
              </a:rPr>
              <a:t> de </a:t>
            </a:r>
            <a:r>
              <a:rPr lang="en-US" sz="2000" err="1">
                <a:latin typeface="Impact" panose="020B0806030902050204" pitchFamily="34" charset="0"/>
              </a:rPr>
              <a:t>dependencias</a:t>
            </a:r>
            <a:endParaRPr lang="en-US" sz="2000">
              <a:latin typeface="Impact" panose="020B0806030902050204" pitchFamily="34" charset="0"/>
            </a:endParaRPr>
          </a:p>
          <a:p>
            <a:pPr algn="just"/>
            <a:r>
              <a:rPr lang="en-US" sz="2000" err="1">
                <a:latin typeface="Impact" panose="020B0806030902050204" pitchFamily="34" charset="0"/>
              </a:rPr>
              <a:t>Uso</a:t>
            </a:r>
            <a:r>
              <a:rPr lang="en-US" sz="2000">
                <a:latin typeface="Impact" panose="020B0806030902050204" pitchFamily="34" charset="0"/>
              </a:rPr>
              <a:t> de TypeScript: se </a:t>
            </a:r>
            <a:r>
              <a:rPr lang="en-US" sz="2000" err="1">
                <a:latin typeface="Impact" panose="020B0806030902050204" pitchFamily="34" charset="0"/>
              </a:rPr>
              <a:t>mejora</a:t>
            </a:r>
            <a:r>
              <a:rPr lang="en-US" sz="2000">
                <a:latin typeface="Impact" panose="020B0806030902050204" pitchFamily="34" charset="0"/>
              </a:rPr>
              <a:t> la </a:t>
            </a:r>
            <a:r>
              <a:rPr lang="en-US" sz="2000" err="1">
                <a:latin typeface="Impact" panose="020B0806030902050204" pitchFamily="34" charset="0"/>
              </a:rPr>
              <a:t>experiencia</a:t>
            </a:r>
            <a:r>
              <a:rPr lang="en-US" sz="2000">
                <a:latin typeface="Impact" panose="020B0806030902050204" pitchFamily="34" charset="0"/>
              </a:rPr>
              <a:t> de </a:t>
            </a:r>
            <a:r>
              <a:rPr lang="en-US" sz="2000" err="1">
                <a:latin typeface="Impact" panose="020B0806030902050204" pitchFamily="34" charset="0"/>
              </a:rPr>
              <a:t>desarrollo</a:t>
            </a:r>
            <a:endParaRPr lang="en-US" sz="2000">
              <a:latin typeface="Impact" panose="020B0806030902050204" pitchFamily="34" charset="0"/>
            </a:endParaRPr>
          </a:p>
          <a:p>
            <a:pPr algn="just"/>
            <a:r>
              <a:rPr lang="en-US" sz="2000" err="1">
                <a:latin typeface="Impact" panose="020B0806030902050204" pitchFamily="34" charset="0"/>
              </a:rPr>
              <a:t>Diseñado</a:t>
            </a:r>
            <a:r>
              <a:rPr lang="en-US" sz="2000">
                <a:latin typeface="Impact" panose="020B0806030902050204" pitchFamily="34" charset="0"/>
              </a:rPr>
              <a:t> para </a:t>
            </a:r>
            <a:r>
              <a:rPr lang="en-US" sz="2000" err="1">
                <a:latin typeface="Impact" panose="020B0806030902050204" pitchFamily="34" charset="0"/>
              </a:rPr>
              <a:t>aplicaciones</a:t>
            </a:r>
            <a:r>
              <a:rPr lang="en-US" sz="2000">
                <a:latin typeface="Impact" panose="020B0806030902050204" pitchFamily="34" charset="0"/>
              </a:rPr>
              <a:t> de </a:t>
            </a:r>
            <a:r>
              <a:rPr lang="en-US" sz="2000" err="1">
                <a:latin typeface="Impact" panose="020B0806030902050204" pitchFamily="34" charset="0"/>
              </a:rPr>
              <a:t>negocio</a:t>
            </a:r>
            <a:r>
              <a:rPr lang="en-US" sz="2000">
                <a:latin typeface="Impact" panose="020B0806030902050204" pitchFamily="34" charset="0"/>
              </a:rPr>
              <a:t> con </a:t>
            </a:r>
            <a:r>
              <a:rPr lang="en-US" sz="2000" err="1">
                <a:latin typeface="Impact" panose="020B0806030902050204" pitchFamily="34" charset="0"/>
              </a:rPr>
              <a:t>alta</a:t>
            </a:r>
            <a:r>
              <a:rPr lang="en-US" sz="2000">
                <a:latin typeface="Impact" panose="020B0806030902050204" pitchFamily="34" charset="0"/>
              </a:rPr>
              <a:t> </a:t>
            </a:r>
            <a:r>
              <a:rPr lang="en-US" sz="2000" err="1">
                <a:latin typeface="Impact" panose="020B0806030902050204" pitchFamily="34" charset="0"/>
              </a:rPr>
              <a:t>calidad</a:t>
            </a:r>
            <a:r>
              <a:rPr lang="en-US" sz="2000">
                <a:latin typeface="Impact" panose="020B0806030902050204" pitchFamily="34" charset="0"/>
              </a:rPr>
              <a:t> </a:t>
            </a:r>
            <a:r>
              <a:rPr lang="en-US" sz="2000" err="1">
                <a:latin typeface="Impact" panose="020B0806030902050204" pitchFamily="34" charset="0"/>
              </a:rPr>
              <a:t>en</a:t>
            </a:r>
            <a:r>
              <a:rPr lang="en-US" sz="2000">
                <a:latin typeface="Impact" panose="020B0806030902050204" pitchFamily="34" charset="0"/>
              </a:rPr>
              <a:t> </a:t>
            </a:r>
            <a:r>
              <a:rPr lang="en-US" sz="2000" err="1">
                <a:latin typeface="Impact" panose="020B0806030902050204" pitchFamily="34" charset="0"/>
              </a:rPr>
              <a:t>su</a:t>
            </a:r>
            <a:r>
              <a:rPr lang="en-US" sz="2000">
                <a:latin typeface="Impact" panose="020B0806030902050204" pitchFamily="34" charset="0"/>
              </a:rPr>
              <a:t> </a:t>
            </a:r>
            <a:r>
              <a:rPr lang="en-US" sz="2000" err="1">
                <a:latin typeface="Impact" panose="020B0806030902050204" pitchFamily="34" charset="0"/>
              </a:rPr>
              <a:t>código</a:t>
            </a:r>
            <a:endParaRPr lang="en-US" sz="2000">
              <a:latin typeface="Impact" panose="020B0806030902050204" pitchFamily="34" charset="0"/>
            </a:endParaRPr>
          </a:p>
          <a:p>
            <a:pPr algn="just"/>
            <a:r>
              <a:rPr lang="es-CO" sz="2000">
                <a:latin typeface="Impact" panose="020B0806030902050204" pitchFamily="34" charset="0"/>
              </a:rPr>
              <a:t>Ofrece ventajas como velocidad, rendimiento y escalabilidad</a:t>
            </a:r>
          </a:p>
          <a:p>
            <a:pPr lvl="1" algn="just"/>
            <a:r>
              <a:rPr lang="es-CO" sz="2000">
                <a:latin typeface="Impact" panose="020B0806030902050204" pitchFamily="34" charset="0"/>
              </a:rPr>
              <a:t>Rendimiento: la cantidad de elementos que se pueden poner en la interfaz en relación al tiempo es muy alta</a:t>
            </a:r>
          </a:p>
          <a:p>
            <a:pPr lvl="1" algn="just"/>
            <a:r>
              <a:rPr lang="es-CO" sz="2000">
                <a:latin typeface="Impact" panose="020B0806030902050204" pitchFamily="34" charset="0"/>
              </a:rPr>
              <a:t>Escalabilidad: cada módulo nuevo sólo debe ser referenciado para que pueda usarse</a:t>
            </a:r>
            <a:endParaRPr lang="en-US" sz="2000">
              <a:latin typeface="Impact" panose="020B0806030902050204" pitchFamily="34" charset="0"/>
            </a:endParaRPr>
          </a:p>
        </p:txBody>
      </p:sp>
    </p:spTree>
    <p:extLst>
      <p:ext uri="{BB962C8B-B14F-4D97-AF65-F5344CB8AC3E}">
        <p14:creationId xmlns:p14="http://schemas.microsoft.com/office/powerpoint/2010/main" val="119264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xfrm>
            <a:off x="838200" y="0"/>
            <a:ext cx="10515600" cy="1325563"/>
          </a:xfr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r>
              <a:rPr lang="es-CO">
                <a:solidFill>
                  <a:schemeClr val="accent5">
                    <a:lumMod val="50000"/>
                  </a:schemeClr>
                </a:solidFill>
                <a:latin typeface="Impact" panose="020B0806030902050204" pitchFamily="34" charset="0"/>
              </a:rPr>
              <a:t>Autenticación</a:t>
            </a:r>
          </a:p>
        </p:txBody>
      </p:sp>
      <p:sp>
        <p:nvSpPr>
          <p:cNvPr id="3" name="CuadroTexto 2"/>
          <p:cNvSpPr txBox="1"/>
          <p:nvPr/>
        </p:nvSpPr>
        <p:spPr>
          <a:xfrm>
            <a:off x="4498258" y="1637071"/>
            <a:ext cx="184731" cy="369332"/>
          </a:xfrm>
          <a:prstGeom prst="rect">
            <a:avLst/>
          </a:prstGeom>
          <a:noFill/>
        </p:spPr>
        <p:txBody>
          <a:bodyPr wrap="none" rtlCol="0">
            <a:spAutoFit/>
          </a:bodyPr>
          <a:lstStyle/>
          <a:p>
            <a:endParaRPr lang="es-CO"/>
          </a:p>
        </p:txBody>
      </p:sp>
      <p:pic>
        <p:nvPicPr>
          <p:cNvPr id="4" name="Imagen 3">
            <a:extLst>
              <a:ext uri="{FF2B5EF4-FFF2-40B4-BE49-F238E27FC236}">
                <a16:creationId xmlns:a16="http://schemas.microsoft.com/office/drawing/2014/main" id="{E87E103C-D73B-440C-B251-F72F56DF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1821737"/>
            <a:ext cx="8439150" cy="4648200"/>
          </a:xfrm>
          <a:prstGeom prst="rect">
            <a:avLst/>
          </a:prstGeom>
          <a:ln>
            <a:noFill/>
          </a:ln>
          <a:effectLst>
            <a:outerShdw blurRad="190500" algn="tl" rotWithShape="0">
              <a:srgbClr val="000000">
                <a:alpha val="70000"/>
              </a:srgbClr>
            </a:outerShdw>
          </a:effectLst>
        </p:spPr>
      </p:pic>
      <p:sp>
        <p:nvSpPr>
          <p:cNvPr id="5" name="Rectángulo 4">
            <a:extLst>
              <a:ext uri="{FF2B5EF4-FFF2-40B4-BE49-F238E27FC236}">
                <a16:creationId xmlns:a16="http://schemas.microsoft.com/office/drawing/2014/main" id="{FB0AC0C1-2E82-4F2D-A740-FF908ED7D04B}"/>
              </a:ext>
            </a:extLst>
          </p:cNvPr>
          <p:cNvSpPr/>
          <p:nvPr/>
        </p:nvSpPr>
        <p:spPr>
          <a:xfrm>
            <a:off x="6222381" y="1821737"/>
            <a:ext cx="1895707" cy="1467873"/>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5780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15A5-C64F-4B51-B607-B5BC41631BE4}"/>
              </a:ext>
            </a:extLst>
          </p:cNvPr>
          <p:cNvSpPr>
            <a:spLocks noGrp="1"/>
          </p:cNvSpPr>
          <p:nvPr>
            <p:ph type="title"/>
          </p:nvPr>
        </p:nvSpPr>
        <p:spPr>
          <a:effectLst>
            <a:outerShdw blurRad="50800" dist="38100" dir="8100000" algn="tr" rotWithShape="0">
              <a:prstClr val="black">
                <a:alpha val="40000"/>
              </a:prstClr>
            </a:outerShdw>
          </a:effectLst>
        </p:spPr>
        <p:txBody>
          <a:bodyPr vert="horz" lIns="91440" tIns="45720" rIns="91440" bIns="45720" rtlCol="0" anchor="ctr">
            <a:normAutofit/>
          </a:bodyPr>
          <a:lstStyle/>
          <a:p>
            <a:r>
              <a:rPr lang="es-CO" err="1">
                <a:solidFill>
                  <a:schemeClr val="accent5">
                    <a:lumMod val="50000"/>
                  </a:schemeClr>
                </a:solidFill>
                <a:latin typeface="Impact" panose="020B0806030902050204" pitchFamily="34" charset="0"/>
              </a:rPr>
              <a:t>Oauth</a:t>
            </a:r>
            <a:endParaRPr lang="es-CO">
              <a:solidFill>
                <a:schemeClr val="accent5">
                  <a:lumMod val="50000"/>
                </a:schemeClr>
              </a:solidFill>
              <a:latin typeface="Impact" panose="020B0806030902050204" pitchFamily="34" charset="0"/>
            </a:endParaRPr>
          </a:p>
        </p:txBody>
      </p:sp>
      <p:pic>
        <p:nvPicPr>
          <p:cNvPr id="9" name="Imagen 9" descr="Oauth-Google.png">
            <a:extLst>
              <a:ext uri="{FF2B5EF4-FFF2-40B4-BE49-F238E27FC236}">
                <a16:creationId xmlns:a16="http://schemas.microsoft.com/office/drawing/2014/main" id="{1F5B60E7-CD7C-4D45-8462-3083697D7EBF}"/>
              </a:ext>
            </a:extLst>
          </p:cNvPr>
          <p:cNvPicPr>
            <a:picLocks noChangeAspect="1"/>
          </p:cNvPicPr>
          <p:nvPr/>
        </p:nvPicPr>
        <p:blipFill rotWithShape="1">
          <a:blip r:embed="rId2"/>
          <a:srcRect l="14252" t="6108" r="22125" b="28480"/>
          <a:stretch/>
        </p:blipFill>
        <p:spPr>
          <a:xfrm>
            <a:off x="2692854" y="842414"/>
            <a:ext cx="7565177" cy="6015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8108284"/>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FCD85085-13C6-4194-9196-4C3C48BD7604}" vid="{B133CB6E-6F8E-4DDB-A784-D09B3E4BB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5</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Tema1</vt:lpstr>
      <vt:lpstr>Préstamos blockchain</vt:lpstr>
      <vt:lpstr>Introducción</vt:lpstr>
      <vt:lpstr>Arquitectura</vt:lpstr>
      <vt:lpstr>Front end</vt:lpstr>
      <vt:lpstr>¿Qué es Angular 2?</vt:lpstr>
      <vt:lpstr>Angular 2 y MVC</vt:lpstr>
      <vt:lpstr>¿Por qué Angular 2?</vt:lpstr>
      <vt:lpstr>Autenticación</vt:lpstr>
      <vt:lpstr>Oauth</vt:lpstr>
      <vt:lpstr> ¿Qué es OAuth? </vt:lpstr>
      <vt:lpstr>Como funciona Oauth en Préstamos Blockchain</vt:lpstr>
      <vt:lpstr> ¿Por qué Oauth?</vt:lpstr>
      <vt:lpstr>Microservicios</vt:lpstr>
      <vt:lpstr>Herramientas usadas</vt:lpstr>
      <vt:lpstr>¿Cómo se usaron? - 1</vt:lpstr>
      <vt:lpstr>¿Cómo se usaron? - 2</vt:lpstr>
      <vt:lpstr>Dificultades</vt:lpstr>
      <vt:lpstr>Blockchain</vt:lpstr>
      <vt:lpstr>Blockchain</vt:lpstr>
      <vt:lpstr>Blockchain</vt:lpstr>
      <vt:lpstr>Hyperledger</vt:lpstr>
      <vt:lpstr>Hyperledger</vt:lpstr>
      <vt:lpstr>Chaincode</vt:lpstr>
      <vt:lpstr>Chaincode</vt:lpstr>
      <vt:lpstr>Servidor web con nodejs</vt:lpstr>
      <vt:lpstr>Servidor web con nodejs</vt:lpstr>
      <vt:lpstr>Servidor web con nodejs</vt:lpstr>
      <vt:lpstr>Dificultades</vt:lpstr>
      <vt:lpstr>Infraestructura y base de datos</vt:lpstr>
      <vt:lpstr>Pasos básicos para instalación servidor</vt:lpstr>
      <vt:lpstr>CouchDB  </vt:lpstr>
      <vt:lpstr>Características</vt:lpstr>
      <vt:lpstr>CouchDB en Hyperledger</vt:lpstr>
      <vt:lpstr>Dificultades</vt:lpstr>
      <vt:lpstr>Evaluación de arquitectura</vt:lpstr>
      <vt:lpstr>ATAM</vt:lpstr>
      <vt:lpstr>Drivers de negocio</vt:lpstr>
      <vt:lpstr>Atributos de calidad y escenarios</vt:lpstr>
      <vt:lpstr>Trade offs</vt:lpstr>
      <vt:lpstr>Puntos sensibles</vt:lpstr>
      <vt:lpstr>Riesgos</vt:lpstr>
      <vt:lpstr>Métricas</vt:lpstr>
      <vt:lpstr>PowerPoint Presentation</vt:lpstr>
      <vt:lpstr>PowerPoint Presentation</vt:lpstr>
      <vt:lpstr>Eficiencia de desempeño</vt:lpstr>
      <vt:lpstr>Mantenibilidad</vt:lpstr>
      <vt:lpstr>Usabilidad</vt:lpstr>
      <vt:lpstr>Adecuación funcional</vt:lpstr>
      <vt:lpstr>Fiabilidad</vt:lpstr>
      <vt:lpstr>Compatibilidad</vt:lpstr>
      <vt:lpstr>Compatibilidad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Préstamos blockchain</dc:title>
  <cp:revision>1</cp:revision>
  <dcterms:modified xsi:type="dcterms:W3CDTF">2017-11-15T10:55:32Z</dcterms:modified>
</cp:coreProperties>
</file>